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2" r:id="rId4"/>
    <p:sldId id="267" r:id="rId5"/>
    <p:sldId id="268" r:id="rId6"/>
    <p:sldId id="269" r:id="rId7"/>
    <p:sldId id="273" r:id="rId8"/>
    <p:sldId id="270" r:id="rId9"/>
    <p:sldId id="271" r:id="rId10"/>
    <p:sldId id="274" r:id="rId11"/>
    <p:sldId id="275" r:id="rId12"/>
    <p:sldId id="276" r:id="rId13"/>
    <p:sldId id="277" r:id="rId14"/>
    <p:sldId id="282" r:id="rId15"/>
    <p:sldId id="278" r:id="rId16"/>
    <p:sldId id="279" r:id="rId17"/>
    <p:sldId id="280" r:id="rId18"/>
    <p:sldId id="281" r:id="rId19"/>
    <p:sldId id="28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78DA2-F722-4647-9081-9521268BF8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91843F6-8994-074C-BDCA-702566B26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9841D1C-5ECB-BF41-B9C2-422C6096D343}"/>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DF861348-C4C7-4442-BD53-316274E1B5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77A126-8E92-CF43-91E4-4A27DF39847C}"/>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370156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0EB75-F783-3D4F-B622-8284EA4695D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D62CA63-417B-7543-BEEA-CB1F5AB3167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6085EA-A651-5449-B6D1-243D9BBBCEAD}"/>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06BD31B7-4AAE-EF43-87B4-8037A83FF6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5E878BB-00FD-F941-AD87-98B689DC9A88}"/>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183103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DE3954-D1B6-6E46-B3D7-1AD05ACF7BD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241EF4B-D034-FC42-ADDF-70FF09A69A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25EDD4-BA61-6B48-B6B7-2BD5C7A6F316}"/>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CA6576DE-EC05-FA4C-9B43-C0BD4F0A20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BB0EA6-A50A-C042-A800-0C152A5989AC}"/>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423160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2379F-437F-3A47-925C-E8A14A6E07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E509959-1174-AE47-A69A-4B0D6A5603B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C4447B-C7C0-1F4B-9686-B418EB03A9BB}"/>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20ADAC5B-94AE-4549-8EE7-70269B9D82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C149842-FCC7-FA4E-BA49-0AA3E86A72D8}"/>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67935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04D66-9E4A-C748-A227-96F5122E8A0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7E7582-0D35-3C49-8094-4ACBC9D99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5984295-13B9-9849-BD43-36B70B1599F2}"/>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8E720136-9AB7-B845-A0F7-2FDD64D9DA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FD46D9-43FB-C14D-BC9A-F2DFF5E820E2}"/>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285425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183EF-D7DD-B94B-8A20-CF117D4CBB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0ED1E82-250F-4844-A47D-9D984D91ECD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E8D4CC3-24C3-6140-814A-27DA9E938BA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30D20C7-7A16-D14C-804A-DAC04F82E967}"/>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4D2BC7CC-AFBB-6140-BE45-D0A50AC8C7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C46514-EC02-A749-A4C9-D6DE4A4ABEB8}"/>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28395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23C46-BD97-B949-8103-59F8843CCC6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A6C1DAD-FF10-1145-A22E-E0AE8C3E7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0C745C-A10D-3F41-B12D-BA229568F8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3347A6-D6B8-A54A-A061-08D24A6CD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3EF6D6-C756-7C46-84CC-0922EE2EF29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D7D730-B375-F746-B7F4-61F81A6F2C71}"/>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8" name="Tijdelijke aanduiding voor voettekst 7">
            <a:extLst>
              <a:ext uri="{FF2B5EF4-FFF2-40B4-BE49-F238E27FC236}">
                <a16:creationId xmlns:a16="http://schemas.microsoft.com/office/drawing/2014/main" id="{81052EF8-76EC-8746-AEFB-EEE97F15A01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3DC0971-DD94-0B4E-A9F9-9DF918C003BC}"/>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155141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5C88F-6761-6045-B0B3-C10E2D4F392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F51180D-BBD7-4642-AE94-AD2ECDD5E110}"/>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4" name="Tijdelijke aanduiding voor voettekst 3">
            <a:extLst>
              <a:ext uri="{FF2B5EF4-FFF2-40B4-BE49-F238E27FC236}">
                <a16:creationId xmlns:a16="http://schemas.microsoft.com/office/drawing/2014/main" id="{D07F0098-7025-1043-B779-A7CAA6E2903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A798CD5-7B44-BD4D-9957-F97F074BBB17}"/>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4876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1CA199-0080-B943-B12A-E9AF4183220E}"/>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3" name="Tijdelijke aanduiding voor voettekst 2">
            <a:extLst>
              <a:ext uri="{FF2B5EF4-FFF2-40B4-BE49-F238E27FC236}">
                <a16:creationId xmlns:a16="http://schemas.microsoft.com/office/drawing/2014/main" id="{859E1505-C89C-D145-A237-568D8CD8D8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F236F36-0D68-3F4C-8DFF-520FF4F2EFC3}"/>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58253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93C14-8286-E244-9A7D-180C706696C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649C624-B43C-894F-BADF-F03887051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C7A97B5-D325-A24D-A983-2376507CC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F97A54-88DC-584F-B6E1-FA61B7A4B5BB}"/>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725D3303-AC5C-BC4A-8E9E-BC1FA84D07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213FF9-CBF0-7D4F-8020-C10005D46F40}"/>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3541363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EEAB3-F186-5240-B9D3-707A21AF7B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6C18EC-BB5B-984C-9445-784E4DFB8B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78E9200-5AFC-214E-97AC-679D8E08F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CBB75C-385C-2549-85D4-81839650B760}"/>
              </a:ext>
            </a:extLst>
          </p:cNvPr>
          <p:cNvSpPr>
            <a:spLocks noGrp="1"/>
          </p:cNvSpPr>
          <p:nvPr>
            <p:ph type="dt" sz="half" idx="10"/>
          </p:nvPr>
        </p:nvSpPr>
        <p:spPr/>
        <p:txBody>
          <a:bodyPr/>
          <a:lstStyle/>
          <a:p>
            <a:fld id="{5625CC14-F94F-534C-8422-0A0D5F35E495}" type="datetimeFigureOut">
              <a:rPr lang="nl-NL" smtClean="0"/>
              <a:t>11-10-2023</a:t>
            </a:fld>
            <a:endParaRPr lang="nl-NL"/>
          </a:p>
        </p:txBody>
      </p:sp>
      <p:sp>
        <p:nvSpPr>
          <p:cNvPr id="6" name="Tijdelijke aanduiding voor voettekst 5">
            <a:extLst>
              <a:ext uri="{FF2B5EF4-FFF2-40B4-BE49-F238E27FC236}">
                <a16:creationId xmlns:a16="http://schemas.microsoft.com/office/drawing/2014/main" id="{33017C54-7326-F246-9CC4-636A29DAA3C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6691C14-A541-8C45-A494-69C3C61FC65D}"/>
              </a:ext>
            </a:extLst>
          </p:cNvPr>
          <p:cNvSpPr>
            <a:spLocks noGrp="1"/>
          </p:cNvSpPr>
          <p:nvPr>
            <p:ph type="sldNum" sz="quarter" idx="12"/>
          </p:nvPr>
        </p:nvSpPr>
        <p:spPr/>
        <p:txBody>
          <a:bodyPr/>
          <a:lstStyle/>
          <a:p>
            <a:fld id="{B3BF5ED6-73FF-DF40-A27C-DFDF7B629E2D}" type="slidenum">
              <a:rPr lang="nl-NL" smtClean="0"/>
              <a:t>‹#›</a:t>
            </a:fld>
            <a:endParaRPr lang="nl-NL"/>
          </a:p>
        </p:txBody>
      </p:sp>
    </p:spTree>
    <p:extLst>
      <p:ext uri="{BB962C8B-B14F-4D97-AF65-F5344CB8AC3E}">
        <p14:creationId xmlns:p14="http://schemas.microsoft.com/office/powerpoint/2010/main" val="45485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50815E-ED91-C247-98A0-A96BEF2690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FF50279-59EE-0D41-BADD-803EEEE68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34AED2-05E0-1A4D-A5B2-44BA71E7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5CC14-F94F-534C-8422-0A0D5F35E495}"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F29FE8B1-C9D1-E647-A076-FC4D02134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415B5F3-76A7-3848-9C2B-2D8962C8E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5ED6-73FF-DF40-A27C-DFDF7B629E2D}" type="slidenum">
              <a:rPr lang="nl-NL" smtClean="0"/>
              <a:t>‹#›</a:t>
            </a:fld>
            <a:endParaRPr lang="nl-NL"/>
          </a:p>
        </p:txBody>
      </p:sp>
    </p:spTree>
    <p:extLst>
      <p:ext uri="{BB962C8B-B14F-4D97-AF65-F5344CB8AC3E}">
        <p14:creationId xmlns:p14="http://schemas.microsoft.com/office/powerpoint/2010/main" val="52705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35F84-89A9-6C47-9AE8-33DCC322964E}"/>
              </a:ext>
            </a:extLst>
          </p:cNvPr>
          <p:cNvSpPr>
            <a:spLocks noGrp="1"/>
          </p:cNvSpPr>
          <p:nvPr>
            <p:ph type="ctrTitle"/>
          </p:nvPr>
        </p:nvSpPr>
        <p:spPr>
          <a:xfrm>
            <a:off x="1404651" y="472196"/>
            <a:ext cx="9144000" cy="2956804"/>
          </a:xfrm>
        </p:spPr>
        <p:txBody>
          <a:bodyPr>
            <a:normAutofit/>
          </a:bodyPr>
          <a:lstStyle/>
          <a:p>
            <a:r>
              <a:rPr lang="nl-NL" sz="4800">
                <a:latin typeface="Calibri" panose="020F0502020204030204" pitchFamily="34" charset="0"/>
                <a:cs typeface="Calibri" panose="020F0502020204030204" pitchFamily="34" charset="0"/>
              </a:rPr>
              <a:t>How </a:t>
            </a:r>
            <a:r>
              <a:rPr lang="nl-NL" sz="4800" err="1">
                <a:latin typeface="Calibri" panose="020F0502020204030204" pitchFamily="34" charset="0"/>
                <a:cs typeface="Calibri" panose="020F0502020204030204" pitchFamily="34" charset="0"/>
              </a:rPr>
              <a:t>to</a:t>
            </a:r>
            <a:r>
              <a:rPr lang="nl-NL" sz="4800">
                <a:latin typeface="Calibri" panose="020F0502020204030204" pitchFamily="34" charset="0"/>
                <a:cs typeface="Calibri" panose="020F0502020204030204" pitchFamily="34" charset="0"/>
              </a:rPr>
              <a:t> copy a picture </a:t>
            </a:r>
            <a:r>
              <a:rPr lang="nl-NL" sz="4800" err="1">
                <a:latin typeface="Calibri" panose="020F0502020204030204" pitchFamily="34" charset="0"/>
                <a:cs typeface="Calibri" panose="020F0502020204030204" pitchFamily="34" charset="0"/>
              </a:rPr>
              <a:t>from</a:t>
            </a:r>
            <a:r>
              <a:rPr lang="nl-NL" sz="4800">
                <a:latin typeface="Calibri" panose="020F0502020204030204" pitchFamily="34" charset="0"/>
                <a:cs typeface="Calibri" panose="020F0502020204030204" pitchFamily="34" charset="0"/>
              </a:rPr>
              <a:t> a PDF </a:t>
            </a:r>
            <a:r>
              <a:rPr lang="nl-NL" sz="4800" err="1">
                <a:latin typeface="Calibri" panose="020F0502020204030204" pitchFamily="34" charset="0"/>
                <a:cs typeface="Calibri" panose="020F0502020204030204" pitchFamily="34" charset="0"/>
              </a:rPr>
              <a:t>publication</a:t>
            </a:r>
            <a:r>
              <a:rPr lang="nl-NL" sz="4800">
                <a:latin typeface="Calibri" panose="020F0502020204030204" pitchFamily="34" charset="0"/>
                <a:cs typeface="Calibri" panose="020F0502020204030204" pitchFamily="34" charset="0"/>
              </a:rPr>
              <a:t> </a:t>
            </a:r>
            <a:r>
              <a:rPr lang="nl-NL" sz="4800" err="1">
                <a:latin typeface="Calibri" panose="020F0502020204030204" pitchFamily="34" charset="0"/>
                <a:cs typeface="Calibri" panose="020F0502020204030204" pitchFamily="34" charset="0"/>
              </a:rPr>
              <a:t>and</a:t>
            </a:r>
            <a:r>
              <a:rPr lang="nl-NL" sz="4800">
                <a:latin typeface="Calibri" panose="020F0502020204030204" pitchFamily="34" charset="0"/>
                <a:cs typeface="Calibri" panose="020F0502020204030204" pitchFamily="34" charset="0"/>
              </a:rPr>
              <a:t> store </a:t>
            </a:r>
            <a:r>
              <a:rPr lang="nl-NL" sz="4800" err="1">
                <a:latin typeface="Calibri" panose="020F0502020204030204" pitchFamily="34" charset="0"/>
                <a:cs typeface="Calibri" panose="020F0502020204030204" pitchFamily="34" charset="0"/>
              </a:rPr>
              <a:t>it</a:t>
            </a:r>
            <a:r>
              <a:rPr lang="nl-NL" sz="4800">
                <a:latin typeface="Calibri" panose="020F0502020204030204" pitchFamily="34" charset="0"/>
                <a:cs typeface="Calibri" panose="020F0502020204030204" pitchFamily="34" charset="0"/>
              </a:rPr>
              <a:t> in </a:t>
            </a:r>
            <a:r>
              <a:rPr lang="nl-NL" sz="4800" err="1">
                <a:latin typeface="Calibri" panose="020F0502020204030204" pitchFamily="34" charset="0"/>
                <a:cs typeface="Calibri" panose="020F0502020204030204" pitchFamily="34" charset="0"/>
              </a:rPr>
              <a:t>the</a:t>
            </a:r>
            <a:r>
              <a:rPr lang="nl-NL" sz="4800">
                <a:latin typeface="Calibri" panose="020F0502020204030204" pitchFamily="34" charset="0"/>
                <a:cs typeface="Calibri" panose="020F0502020204030204" pitchFamily="34" charset="0"/>
              </a:rPr>
              <a:t> folder Pictures of </a:t>
            </a:r>
            <a:r>
              <a:rPr lang="nl-NL" sz="4800" err="1">
                <a:latin typeface="Calibri" panose="020F0502020204030204" pitchFamily="34" charset="0"/>
                <a:cs typeface="Calibri" panose="020F0502020204030204" pitchFamily="34" charset="0"/>
              </a:rPr>
              <a:t>the</a:t>
            </a:r>
            <a:r>
              <a:rPr lang="nl-NL" sz="4800">
                <a:latin typeface="Calibri" panose="020F0502020204030204" pitchFamily="34" charset="0"/>
                <a:cs typeface="Calibri" panose="020F0502020204030204" pitchFamily="34" charset="0"/>
              </a:rPr>
              <a:t> World Database of </a:t>
            </a:r>
            <a:r>
              <a:rPr lang="nl-NL" sz="4800" err="1">
                <a:latin typeface="Calibri" panose="020F0502020204030204" pitchFamily="34" charset="0"/>
                <a:cs typeface="Calibri" panose="020F0502020204030204" pitchFamily="34" charset="0"/>
              </a:rPr>
              <a:t>Happiness</a:t>
            </a:r>
            <a:endParaRPr lang="nl-NL" sz="4800">
              <a:latin typeface="Calibri" panose="020F0502020204030204" pitchFamily="34" charset="0"/>
              <a:cs typeface="Calibri" panose="020F0502020204030204" pitchFamily="34" charset="0"/>
            </a:endParaRPr>
          </a:p>
        </p:txBody>
      </p:sp>
      <p:sp>
        <p:nvSpPr>
          <p:cNvPr id="3" name="Ondertitel 2">
            <a:extLst>
              <a:ext uri="{FF2B5EF4-FFF2-40B4-BE49-F238E27FC236}">
                <a16:creationId xmlns:a16="http://schemas.microsoft.com/office/drawing/2014/main" id="{78086EFF-AB51-BA42-8D14-78134715C64C}"/>
              </a:ext>
            </a:extLst>
          </p:cNvPr>
          <p:cNvSpPr>
            <a:spLocks noGrp="1"/>
          </p:cNvSpPr>
          <p:nvPr>
            <p:ph type="subTitle" idx="1"/>
          </p:nvPr>
        </p:nvSpPr>
        <p:spPr>
          <a:xfrm>
            <a:off x="1404651" y="3570155"/>
            <a:ext cx="9144000" cy="892024"/>
          </a:xfrm>
        </p:spPr>
        <p:txBody>
          <a:bodyPr vert="horz" lIns="91440" tIns="45720" rIns="91440" bIns="45720" rtlCol="0" anchor="t">
            <a:normAutofit/>
          </a:bodyPr>
          <a:lstStyle/>
          <a:p>
            <a:r>
              <a:rPr lang="nl-NL"/>
              <a:t>In </a:t>
            </a:r>
            <a:r>
              <a:rPr lang="nl-NL" err="1"/>
              <a:t>this</a:t>
            </a:r>
            <a:r>
              <a:rPr lang="nl-NL"/>
              <a:t> </a:t>
            </a:r>
            <a:r>
              <a:rPr lang="nl-NL" err="1"/>
              <a:t>presentation</a:t>
            </a:r>
            <a:r>
              <a:rPr lang="nl-NL"/>
              <a:t> I </a:t>
            </a:r>
            <a:r>
              <a:rPr lang="nl-NL" err="1"/>
              <a:t>use</a:t>
            </a:r>
            <a:r>
              <a:rPr lang="nl-NL"/>
              <a:t> a picture taken </a:t>
            </a:r>
            <a:r>
              <a:rPr lang="nl-NL" err="1"/>
              <a:t>from</a:t>
            </a:r>
            <a:r>
              <a:rPr lang="nl-NL"/>
              <a:t> a 2018 </a:t>
            </a:r>
            <a:r>
              <a:rPr lang="nl-NL" err="1"/>
              <a:t>publication</a:t>
            </a:r>
            <a:r>
              <a:rPr lang="nl-NL"/>
              <a:t> of </a:t>
            </a:r>
          </a:p>
          <a:p>
            <a:r>
              <a:rPr lang="nl-NL"/>
              <a:t>Piet </a:t>
            </a:r>
            <a:r>
              <a:rPr lang="nl-NL" err="1"/>
              <a:t>Ouweneel</a:t>
            </a:r>
            <a:endParaRPr lang="nl-NL"/>
          </a:p>
        </p:txBody>
      </p:sp>
      <p:sp>
        <p:nvSpPr>
          <p:cNvPr id="4" name="Tekstvak 3">
            <a:extLst>
              <a:ext uri="{FF2B5EF4-FFF2-40B4-BE49-F238E27FC236}">
                <a16:creationId xmlns:a16="http://schemas.microsoft.com/office/drawing/2014/main" id="{39823A81-6648-F944-A530-DCF2CA52D98E}"/>
              </a:ext>
            </a:extLst>
          </p:cNvPr>
          <p:cNvSpPr txBox="1"/>
          <p:nvPr/>
        </p:nvSpPr>
        <p:spPr>
          <a:xfrm>
            <a:off x="1035692" y="4603334"/>
            <a:ext cx="10531161" cy="2123658"/>
          </a:xfrm>
          <a:prstGeom prst="rect">
            <a:avLst/>
          </a:prstGeom>
          <a:noFill/>
        </p:spPr>
        <p:txBody>
          <a:bodyPr wrap="square" rtlCol="0">
            <a:spAutoFit/>
          </a:bodyPr>
          <a:lstStyle/>
          <a:p>
            <a:pPr algn="ctr"/>
            <a:r>
              <a:rPr lang="nl-NL" sz="4400"/>
              <a:t>In the second part of he </a:t>
            </a:r>
            <a:r>
              <a:rPr lang="nl-NL" sz="4400" err="1"/>
              <a:t>presentation</a:t>
            </a:r>
            <a:r>
              <a:rPr lang="nl-NL" sz="4400"/>
              <a:t> I show </a:t>
            </a:r>
            <a:r>
              <a:rPr lang="nl-NL" sz="4400" err="1"/>
              <a:t>you</a:t>
            </a:r>
            <a:r>
              <a:rPr lang="nl-NL" sz="4400"/>
              <a:t> how to </a:t>
            </a:r>
            <a:r>
              <a:rPr lang="nl-NL" sz="4400" err="1"/>
              <a:t>add</a:t>
            </a:r>
            <a:r>
              <a:rPr lang="nl-NL" sz="4400"/>
              <a:t> pictures to a </a:t>
            </a:r>
            <a:r>
              <a:rPr lang="nl-NL" sz="4400" err="1"/>
              <a:t>study</a:t>
            </a:r>
            <a:r>
              <a:rPr lang="nl-NL" sz="4400"/>
              <a:t> in </a:t>
            </a:r>
            <a:r>
              <a:rPr lang="nl-NL" sz="4400" err="1"/>
              <a:t>the</a:t>
            </a:r>
            <a:r>
              <a:rPr lang="nl-NL" sz="4400"/>
              <a:t> </a:t>
            </a:r>
            <a:r>
              <a:rPr lang="nl-NL" sz="4400" err="1"/>
              <a:t>corrolational</a:t>
            </a:r>
            <a:r>
              <a:rPr lang="nl-NL" sz="4400"/>
              <a:t> </a:t>
            </a:r>
            <a:r>
              <a:rPr lang="nl-NL" sz="4400" err="1"/>
              <a:t>findings</a:t>
            </a:r>
            <a:endParaRPr lang="nl-NL" sz="4400"/>
          </a:p>
        </p:txBody>
      </p:sp>
    </p:spTree>
    <p:extLst>
      <p:ext uri="{BB962C8B-B14F-4D97-AF65-F5344CB8AC3E}">
        <p14:creationId xmlns:p14="http://schemas.microsoft.com/office/powerpoint/2010/main" val="424311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525EB-34F7-4697-A28D-D84835AA625A}"/>
              </a:ext>
            </a:extLst>
          </p:cNvPr>
          <p:cNvSpPr>
            <a:spLocks noGrp="1"/>
          </p:cNvSpPr>
          <p:nvPr>
            <p:ph type="title"/>
          </p:nvPr>
        </p:nvSpPr>
        <p:spPr>
          <a:xfrm>
            <a:off x="461320" y="477237"/>
            <a:ext cx="11730680" cy="707725"/>
          </a:xfrm>
        </p:spPr>
        <p:txBody>
          <a:bodyPr>
            <a:normAutofit fontScale="90000"/>
          </a:bodyPr>
          <a:lstStyle/>
          <a:p>
            <a:r>
              <a:rPr lang="en-GB">
                <a:cs typeface="Calibri Light"/>
              </a:rPr>
              <a:t>Go to the folder "Libraries“ and to the Folder "Shared"</a:t>
            </a:r>
            <a:endParaRPr lang="en-GB"/>
          </a:p>
        </p:txBody>
      </p:sp>
      <p:pic>
        <p:nvPicPr>
          <p:cNvPr id="3" name="Afbeelding 3">
            <a:extLst>
              <a:ext uri="{FF2B5EF4-FFF2-40B4-BE49-F238E27FC236}">
                <a16:creationId xmlns:a16="http://schemas.microsoft.com/office/drawing/2014/main" id="{520DF50B-9005-4B66-AE63-4E4A1A9D5E9E}"/>
              </a:ext>
            </a:extLst>
          </p:cNvPr>
          <p:cNvPicPr>
            <a:picLocks noChangeAspect="1"/>
          </p:cNvPicPr>
          <p:nvPr/>
        </p:nvPicPr>
        <p:blipFill>
          <a:blip r:embed="rId2"/>
          <a:stretch>
            <a:fillRect/>
          </a:stretch>
        </p:blipFill>
        <p:spPr>
          <a:xfrm>
            <a:off x="842320" y="1184962"/>
            <a:ext cx="9941009" cy="5631076"/>
          </a:xfrm>
          <a:prstGeom prst="rect">
            <a:avLst/>
          </a:prstGeom>
        </p:spPr>
      </p:pic>
      <p:sp>
        <p:nvSpPr>
          <p:cNvPr id="4" name="Tekstvak 3">
            <a:extLst>
              <a:ext uri="{FF2B5EF4-FFF2-40B4-BE49-F238E27FC236}">
                <a16:creationId xmlns:a16="http://schemas.microsoft.com/office/drawing/2014/main" id="{8CE20DDE-A2AB-4729-A4D6-5B8DCBA456FC}"/>
              </a:ext>
            </a:extLst>
          </p:cNvPr>
          <p:cNvSpPr txBox="1"/>
          <p:nvPr/>
        </p:nvSpPr>
        <p:spPr>
          <a:xfrm>
            <a:off x="883508" y="3756453"/>
            <a:ext cx="27431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t>Libraries</a:t>
            </a:r>
          </a:p>
          <a:p>
            <a:endParaRPr lang="nl-NL">
              <a:cs typeface="Calibri"/>
            </a:endParaRPr>
          </a:p>
          <a:p>
            <a:endParaRPr lang="nl-NL">
              <a:cs typeface="Calibri"/>
            </a:endParaRPr>
          </a:p>
          <a:p>
            <a:r>
              <a:rPr lang="nl-NL">
                <a:cs typeface="Calibri"/>
              </a:rPr>
              <a:t>Share</a:t>
            </a:r>
          </a:p>
        </p:txBody>
      </p:sp>
      <p:cxnSp>
        <p:nvCxnSpPr>
          <p:cNvPr id="5" name="Rechte verbindingslijn met pijl 4">
            <a:extLst>
              <a:ext uri="{FF2B5EF4-FFF2-40B4-BE49-F238E27FC236}">
                <a16:creationId xmlns:a16="http://schemas.microsoft.com/office/drawing/2014/main" id="{02010349-ACF8-4086-8181-CEEC02225851}"/>
              </a:ext>
            </a:extLst>
          </p:cNvPr>
          <p:cNvCxnSpPr/>
          <p:nvPr/>
        </p:nvCxnSpPr>
        <p:spPr>
          <a:xfrm>
            <a:off x="1858405" y="3938457"/>
            <a:ext cx="1975021" cy="43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79632504-AFDE-4F90-A6CE-06FB10290C89}"/>
              </a:ext>
            </a:extLst>
          </p:cNvPr>
          <p:cNvCxnSpPr/>
          <p:nvPr/>
        </p:nvCxnSpPr>
        <p:spPr>
          <a:xfrm>
            <a:off x="1537902" y="4802143"/>
            <a:ext cx="2304534" cy="193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3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28CB4-1B4D-4FE1-9F42-97EF7CF5013C}"/>
              </a:ext>
            </a:extLst>
          </p:cNvPr>
          <p:cNvSpPr>
            <a:spLocks noGrp="1"/>
          </p:cNvSpPr>
          <p:nvPr>
            <p:ph type="title"/>
          </p:nvPr>
        </p:nvSpPr>
        <p:spPr>
          <a:xfrm>
            <a:off x="558800" y="169476"/>
            <a:ext cx="11229614" cy="1039564"/>
          </a:xfrm>
        </p:spPr>
        <p:txBody>
          <a:bodyPr>
            <a:normAutofit fontScale="90000"/>
          </a:bodyPr>
          <a:lstStyle/>
          <a:p>
            <a:pPr algn="ctr"/>
            <a:r>
              <a:rPr lang="en-GB">
                <a:cs typeface="Calibri Light"/>
              </a:rPr>
              <a:t>Go to the folder “Pictures” of the WDBHAP and follow the path as shown</a:t>
            </a:r>
            <a:endParaRPr lang="en-GB"/>
          </a:p>
        </p:txBody>
      </p:sp>
      <p:pic>
        <p:nvPicPr>
          <p:cNvPr id="3" name="Afbeelding 3" descr="Afbeelding met tafel&#10;&#10;Automatisch gegenereerde beschrijving">
            <a:extLst>
              <a:ext uri="{FF2B5EF4-FFF2-40B4-BE49-F238E27FC236}">
                <a16:creationId xmlns:a16="http://schemas.microsoft.com/office/drawing/2014/main" id="{9E76F44A-16CF-4F57-8DB6-508BEB101EB1}"/>
              </a:ext>
            </a:extLst>
          </p:cNvPr>
          <p:cNvPicPr>
            <a:picLocks noChangeAspect="1"/>
          </p:cNvPicPr>
          <p:nvPr/>
        </p:nvPicPr>
        <p:blipFill>
          <a:blip r:embed="rId2"/>
          <a:stretch>
            <a:fillRect/>
          </a:stretch>
        </p:blipFill>
        <p:spPr>
          <a:xfrm>
            <a:off x="241026" y="1330960"/>
            <a:ext cx="11547388" cy="5030709"/>
          </a:xfrm>
          <a:prstGeom prst="rect">
            <a:avLst/>
          </a:prstGeom>
        </p:spPr>
      </p:pic>
      <p:sp>
        <p:nvSpPr>
          <p:cNvPr id="4" name="Tekstvak 3">
            <a:extLst>
              <a:ext uri="{FF2B5EF4-FFF2-40B4-BE49-F238E27FC236}">
                <a16:creationId xmlns:a16="http://schemas.microsoft.com/office/drawing/2014/main" id="{816DC2B6-5D72-469F-81C7-004AA8A72365}"/>
              </a:ext>
            </a:extLst>
          </p:cNvPr>
          <p:cNvSpPr txBox="1"/>
          <p:nvPr/>
        </p:nvSpPr>
        <p:spPr>
          <a:xfrm>
            <a:off x="558800" y="6474938"/>
            <a:ext cx="105876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The path  to “</a:t>
            </a:r>
            <a:r>
              <a:rPr lang="en-GB" err="1">
                <a:cs typeface="Calibri"/>
              </a:rPr>
              <a:t>Pictures”in</a:t>
            </a:r>
            <a:r>
              <a:rPr lang="en-GB">
                <a:cs typeface="Calibri"/>
              </a:rPr>
              <a:t> de WDBHAP is: Libraries&gt;Shared&gt;groups&gt;ESE-EHERO&gt;</a:t>
            </a:r>
            <a:r>
              <a:rPr lang="en-GB" err="1">
                <a:cs typeface="Calibri"/>
              </a:rPr>
              <a:t>Geluk</a:t>
            </a:r>
            <a:r>
              <a:rPr lang="en-GB">
                <a:cs typeface="Calibri"/>
              </a:rPr>
              <a:t>&gt;WDBHAP&gt;Pictures</a:t>
            </a:r>
          </a:p>
        </p:txBody>
      </p:sp>
    </p:spTree>
    <p:extLst>
      <p:ext uri="{BB962C8B-B14F-4D97-AF65-F5344CB8AC3E}">
        <p14:creationId xmlns:p14="http://schemas.microsoft.com/office/powerpoint/2010/main" val="132610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9A66C5-2E38-4994-BB0C-039D7E846E39}"/>
              </a:ext>
            </a:extLst>
          </p:cNvPr>
          <p:cNvSpPr>
            <a:spLocks noGrp="1"/>
          </p:cNvSpPr>
          <p:nvPr>
            <p:ph type="title"/>
          </p:nvPr>
        </p:nvSpPr>
        <p:spPr>
          <a:xfrm>
            <a:off x="838200" y="365125"/>
            <a:ext cx="10515600" cy="573861"/>
          </a:xfrm>
        </p:spPr>
        <p:txBody>
          <a:bodyPr>
            <a:normAutofit fontScale="90000"/>
          </a:bodyPr>
          <a:lstStyle/>
          <a:p>
            <a:r>
              <a:rPr lang="en-GB">
                <a:cs typeface="Calibri Light"/>
              </a:rPr>
              <a:t>Give the Picture a name and save it</a:t>
            </a:r>
            <a:endParaRPr lang="en-GB"/>
          </a:p>
        </p:txBody>
      </p:sp>
      <p:sp>
        <p:nvSpPr>
          <p:cNvPr id="4" name="Tekstvak 3">
            <a:extLst>
              <a:ext uri="{FF2B5EF4-FFF2-40B4-BE49-F238E27FC236}">
                <a16:creationId xmlns:a16="http://schemas.microsoft.com/office/drawing/2014/main" id="{04E9D6F5-6C3E-47B6-B4E3-08DC8EC64A7D}"/>
              </a:ext>
            </a:extLst>
          </p:cNvPr>
          <p:cNvSpPr txBox="1"/>
          <p:nvPr/>
        </p:nvSpPr>
        <p:spPr>
          <a:xfrm>
            <a:off x="579121" y="6211676"/>
            <a:ext cx="12628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The name convention is written as follows: Author's name followed by Year of publication underscore Fig number</a:t>
            </a:r>
            <a:endParaRPr lang="en-GB">
              <a:cs typeface="Calibri"/>
            </a:endParaRPr>
          </a:p>
          <a:p>
            <a:r>
              <a:rPr lang="en-GB">
                <a:cs typeface="Calibri"/>
              </a:rPr>
              <a:t>         Example: Ouweneel2018_Fig1.jpg</a:t>
            </a:r>
          </a:p>
        </p:txBody>
      </p:sp>
      <p:pic>
        <p:nvPicPr>
          <p:cNvPr id="12" name="Afbeelding 12" descr="Afbeelding met tafel&#10;&#10;Automatisch gegenereerde beschrijving">
            <a:extLst>
              <a:ext uri="{FF2B5EF4-FFF2-40B4-BE49-F238E27FC236}">
                <a16:creationId xmlns:a16="http://schemas.microsoft.com/office/drawing/2014/main" id="{D8B4D5D3-CDC4-4AEA-92B7-39FACED8B384}"/>
              </a:ext>
            </a:extLst>
          </p:cNvPr>
          <p:cNvPicPr>
            <a:picLocks noChangeAspect="1"/>
          </p:cNvPicPr>
          <p:nvPr/>
        </p:nvPicPr>
        <p:blipFill>
          <a:blip r:embed="rId2"/>
          <a:stretch>
            <a:fillRect/>
          </a:stretch>
        </p:blipFill>
        <p:spPr>
          <a:xfrm>
            <a:off x="842320" y="948124"/>
            <a:ext cx="9786550" cy="5322157"/>
          </a:xfrm>
          <a:prstGeom prst="rect">
            <a:avLst/>
          </a:prstGeom>
        </p:spPr>
      </p:pic>
      <p:sp>
        <p:nvSpPr>
          <p:cNvPr id="5" name="Tekstvak 4">
            <a:extLst>
              <a:ext uri="{FF2B5EF4-FFF2-40B4-BE49-F238E27FC236}">
                <a16:creationId xmlns:a16="http://schemas.microsoft.com/office/drawing/2014/main" id="{CBF4F47B-5915-40C3-9F94-C3813FF5FBE7}"/>
              </a:ext>
            </a:extLst>
          </p:cNvPr>
          <p:cNvSpPr txBox="1"/>
          <p:nvPr/>
        </p:nvSpPr>
        <p:spPr>
          <a:xfrm>
            <a:off x="189200" y="4482924"/>
            <a:ext cx="31127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The file extension must be .jpg</a:t>
            </a:r>
          </a:p>
          <a:p>
            <a:r>
              <a:rPr lang="en-GB">
                <a:cs typeface="Calibri"/>
              </a:rPr>
              <a:t>In the field "Save as type" select jpg</a:t>
            </a:r>
          </a:p>
        </p:txBody>
      </p:sp>
      <p:cxnSp>
        <p:nvCxnSpPr>
          <p:cNvPr id="6" name="Rechte verbindingslijn met pijl 5">
            <a:extLst>
              <a:ext uri="{FF2B5EF4-FFF2-40B4-BE49-F238E27FC236}">
                <a16:creationId xmlns:a16="http://schemas.microsoft.com/office/drawing/2014/main" id="{3171C718-0FFB-407E-BE37-B2CA6C07B9FC}"/>
              </a:ext>
            </a:extLst>
          </p:cNvPr>
          <p:cNvCxnSpPr/>
          <p:nvPr/>
        </p:nvCxnSpPr>
        <p:spPr>
          <a:xfrm>
            <a:off x="2064678" y="5112675"/>
            <a:ext cx="1999088" cy="364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575D27EA-7616-4429-80B2-BB285DD93206}"/>
              </a:ext>
            </a:extLst>
          </p:cNvPr>
          <p:cNvCxnSpPr/>
          <p:nvPr/>
        </p:nvCxnSpPr>
        <p:spPr>
          <a:xfrm flipV="1">
            <a:off x="4424944" y="5372591"/>
            <a:ext cx="914400" cy="1353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92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0ECF3-044B-4B45-B9EE-07105937BC66}"/>
              </a:ext>
            </a:extLst>
          </p:cNvPr>
          <p:cNvSpPr>
            <a:spLocks noGrp="1"/>
          </p:cNvSpPr>
          <p:nvPr>
            <p:ph type="title"/>
          </p:nvPr>
        </p:nvSpPr>
        <p:spPr/>
        <p:txBody>
          <a:bodyPr>
            <a:normAutofit fontScale="90000"/>
          </a:bodyPr>
          <a:lstStyle/>
          <a:p>
            <a:r>
              <a:rPr lang="en-GB">
                <a:cs typeface="Calibri Light"/>
              </a:rPr>
              <a:t>The picture is now saved in the Folder "Pictures" of the World Database of Happiness (WDBHAP)</a:t>
            </a:r>
            <a:endParaRPr lang="en-GB"/>
          </a:p>
        </p:txBody>
      </p:sp>
      <p:sp>
        <p:nvSpPr>
          <p:cNvPr id="3" name="Tekstvak 2">
            <a:extLst>
              <a:ext uri="{FF2B5EF4-FFF2-40B4-BE49-F238E27FC236}">
                <a16:creationId xmlns:a16="http://schemas.microsoft.com/office/drawing/2014/main" id="{181E64F8-E950-4F23-9916-C788127CD63D}"/>
              </a:ext>
            </a:extLst>
          </p:cNvPr>
          <p:cNvSpPr txBox="1"/>
          <p:nvPr/>
        </p:nvSpPr>
        <p:spPr>
          <a:xfrm>
            <a:off x="1740665" y="2117074"/>
            <a:ext cx="65348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err="1">
                <a:cs typeface="Calibri"/>
              </a:rPr>
              <a:t>Note</a:t>
            </a:r>
            <a:r>
              <a:rPr lang="nl-NL">
                <a:cs typeface="Calibri"/>
              </a:rPr>
              <a:t>:</a:t>
            </a:r>
          </a:p>
          <a:p>
            <a:r>
              <a:rPr lang="en-GB">
                <a:cs typeface="Calibri"/>
              </a:rPr>
              <a:t>It is important that the path of the folder "Pictures" should be followed </a:t>
            </a:r>
            <a:r>
              <a:rPr lang="en-GB">
                <a:ea typeface="+mn-lt"/>
                <a:cs typeface="+mn-lt"/>
              </a:rPr>
              <a:t>accurately as was shown in the demonstration,</a:t>
            </a:r>
            <a:r>
              <a:rPr lang="en-GB">
                <a:cs typeface="Calibri"/>
              </a:rPr>
              <a:t> do not store the copy in a different folder named Pictures</a:t>
            </a:r>
          </a:p>
        </p:txBody>
      </p:sp>
      <p:sp>
        <p:nvSpPr>
          <p:cNvPr id="4" name="Tekstvak 3">
            <a:extLst>
              <a:ext uri="{FF2B5EF4-FFF2-40B4-BE49-F238E27FC236}">
                <a16:creationId xmlns:a16="http://schemas.microsoft.com/office/drawing/2014/main" id="{7159FD88-29DD-4FB1-9776-D71BB5DD9B52}"/>
              </a:ext>
            </a:extLst>
          </p:cNvPr>
          <p:cNvSpPr txBox="1"/>
          <p:nvPr/>
        </p:nvSpPr>
        <p:spPr>
          <a:xfrm>
            <a:off x="901204" y="3343274"/>
            <a:ext cx="103907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We will now continue the presentation to demonstrate how to add a picture to a study in the </a:t>
            </a:r>
            <a:r>
              <a:rPr lang="en-GB" sz="2800" err="1">
                <a:cs typeface="Calibri"/>
              </a:rPr>
              <a:t>Corrolational</a:t>
            </a:r>
            <a:r>
              <a:rPr lang="en-GB" sz="2800">
                <a:cs typeface="Calibri"/>
              </a:rPr>
              <a:t>  Findings</a:t>
            </a:r>
          </a:p>
        </p:txBody>
      </p:sp>
    </p:spTree>
    <p:extLst>
      <p:ext uri="{BB962C8B-B14F-4D97-AF65-F5344CB8AC3E}">
        <p14:creationId xmlns:p14="http://schemas.microsoft.com/office/powerpoint/2010/main" val="250754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AE843-845A-4875-B3C9-0FD49A10955F}"/>
              </a:ext>
            </a:extLst>
          </p:cNvPr>
          <p:cNvSpPr>
            <a:spLocks noGrp="1"/>
          </p:cNvSpPr>
          <p:nvPr>
            <p:ph type="title"/>
          </p:nvPr>
        </p:nvSpPr>
        <p:spPr>
          <a:xfrm>
            <a:off x="838200" y="149343"/>
            <a:ext cx="10515600" cy="563101"/>
          </a:xfrm>
        </p:spPr>
        <p:txBody>
          <a:bodyPr>
            <a:normAutofit fontScale="90000"/>
          </a:bodyPr>
          <a:lstStyle/>
          <a:p>
            <a:r>
              <a:rPr lang="nl-NL" dirty="0">
                <a:cs typeface="Calibri Light"/>
              </a:rPr>
              <a:t>First copy </a:t>
            </a:r>
            <a:r>
              <a:rPr lang="nl-NL" dirty="0" err="1">
                <a:cs typeface="Calibri Light"/>
              </a:rPr>
              <a:t>the</a:t>
            </a:r>
            <a:r>
              <a:rPr lang="nl-NL" dirty="0">
                <a:cs typeface="Calibri Light"/>
              </a:rPr>
              <a:t> name of </a:t>
            </a:r>
            <a:r>
              <a:rPr lang="nl-NL" dirty="0" err="1">
                <a:cs typeface="Calibri Light"/>
              </a:rPr>
              <a:t>the</a:t>
            </a:r>
            <a:r>
              <a:rPr lang="nl-NL" dirty="0">
                <a:cs typeface="Calibri Light"/>
              </a:rPr>
              <a:t> Picture </a:t>
            </a:r>
            <a:endParaRPr lang="nl-NL" dirty="0"/>
          </a:p>
        </p:txBody>
      </p:sp>
      <p:sp>
        <p:nvSpPr>
          <p:cNvPr id="4" name="Tekstvak 3">
            <a:extLst>
              <a:ext uri="{FF2B5EF4-FFF2-40B4-BE49-F238E27FC236}">
                <a16:creationId xmlns:a16="http://schemas.microsoft.com/office/drawing/2014/main" id="{2548F5E5-5ABE-420A-A0A3-505815C94264}"/>
              </a:ext>
            </a:extLst>
          </p:cNvPr>
          <p:cNvSpPr txBox="1"/>
          <p:nvPr/>
        </p:nvSpPr>
        <p:spPr>
          <a:xfrm>
            <a:off x="136955" y="5657671"/>
            <a:ext cx="1191808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Go to  the Folder "Pictures“ in the folder `WDBHAB` as explained before. To copy the name of the relevant picture select and copy the name: right click on the picture's name, select rename, make the full name blue including the .jpg. Now right click and select copy. Do not change the name of the picture only copy. Note: you will later paste the name in the study </a:t>
            </a:r>
            <a:r>
              <a:rPr lang="nl-NL" dirty="0"/>
              <a:t>you </a:t>
            </a:r>
            <a:r>
              <a:rPr lang="en-GB" dirty="0"/>
              <a:t>are working on</a:t>
            </a:r>
            <a:endParaRPr lang="en-GB" dirty="0">
              <a:cs typeface="Calibri"/>
            </a:endParaRPr>
          </a:p>
        </p:txBody>
      </p:sp>
      <p:pic>
        <p:nvPicPr>
          <p:cNvPr id="5" name="Afbeelding 5" descr="Afbeelding met tafel&#10;&#10;Automatisch gegenereerde beschrijving">
            <a:extLst>
              <a:ext uri="{FF2B5EF4-FFF2-40B4-BE49-F238E27FC236}">
                <a16:creationId xmlns:a16="http://schemas.microsoft.com/office/drawing/2014/main" id="{0E7542EB-DD3F-4D70-92A8-43BCEF4DA620}"/>
              </a:ext>
            </a:extLst>
          </p:cNvPr>
          <p:cNvPicPr>
            <a:picLocks noChangeAspect="1"/>
          </p:cNvPicPr>
          <p:nvPr/>
        </p:nvPicPr>
        <p:blipFill>
          <a:blip r:embed="rId2"/>
          <a:stretch>
            <a:fillRect/>
          </a:stretch>
        </p:blipFill>
        <p:spPr>
          <a:xfrm>
            <a:off x="838200" y="800253"/>
            <a:ext cx="9271684" cy="4769608"/>
          </a:xfrm>
          <a:prstGeom prst="rect">
            <a:avLst/>
          </a:prstGeom>
        </p:spPr>
      </p:pic>
    </p:spTree>
    <p:extLst>
      <p:ext uri="{BB962C8B-B14F-4D97-AF65-F5344CB8AC3E}">
        <p14:creationId xmlns:p14="http://schemas.microsoft.com/office/powerpoint/2010/main" val="28132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BAA9F-1B33-40C0-A050-22774CB365AB}"/>
              </a:ext>
            </a:extLst>
          </p:cNvPr>
          <p:cNvSpPr>
            <a:spLocks noGrp="1"/>
          </p:cNvSpPr>
          <p:nvPr>
            <p:ph type="title"/>
          </p:nvPr>
        </p:nvSpPr>
        <p:spPr>
          <a:xfrm>
            <a:off x="204731" y="365125"/>
            <a:ext cx="11865165" cy="857347"/>
          </a:xfrm>
        </p:spPr>
        <p:txBody>
          <a:bodyPr>
            <a:normAutofit fontScale="90000"/>
          </a:bodyPr>
          <a:lstStyle/>
          <a:p>
            <a:pPr algn="ctr"/>
            <a:r>
              <a:rPr lang="en-GB" dirty="0">
                <a:ea typeface="+mj-lt"/>
                <a:cs typeface="+mj-lt"/>
              </a:rPr>
              <a:t>Now go to the Main form of the </a:t>
            </a:r>
            <a:br>
              <a:rPr lang="en-GB" dirty="0">
                <a:ea typeface="+mj-lt"/>
                <a:cs typeface="+mj-lt"/>
              </a:rPr>
            </a:br>
            <a:r>
              <a:rPr lang="en-GB" dirty="0">
                <a:ea typeface="+mj-lt"/>
                <a:cs typeface="+mj-lt"/>
              </a:rPr>
              <a:t>World Database of Happiness</a:t>
            </a:r>
            <a:endParaRPr lang="en-GB" dirty="0"/>
          </a:p>
        </p:txBody>
      </p:sp>
      <p:pic>
        <p:nvPicPr>
          <p:cNvPr id="3" name="Afbeelding 3">
            <a:extLst>
              <a:ext uri="{FF2B5EF4-FFF2-40B4-BE49-F238E27FC236}">
                <a16:creationId xmlns:a16="http://schemas.microsoft.com/office/drawing/2014/main" id="{557A73A6-451E-4BA4-AC39-097D25C638D1}"/>
              </a:ext>
            </a:extLst>
          </p:cNvPr>
          <p:cNvPicPr>
            <a:picLocks noChangeAspect="1"/>
          </p:cNvPicPr>
          <p:nvPr/>
        </p:nvPicPr>
        <p:blipFill>
          <a:blip r:embed="rId2"/>
          <a:stretch>
            <a:fillRect/>
          </a:stretch>
        </p:blipFill>
        <p:spPr>
          <a:xfrm>
            <a:off x="1439562" y="1390908"/>
            <a:ext cx="8911280" cy="5033832"/>
          </a:xfrm>
          <a:prstGeom prst="rect">
            <a:avLst/>
          </a:prstGeom>
        </p:spPr>
      </p:pic>
      <p:sp>
        <p:nvSpPr>
          <p:cNvPr id="4" name="Tekstvak 3">
            <a:extLst>
              <a:ext uri="{FF2B5EF4-FFF2-40B4-BE49-F238E27FC236}">
                <a16:creationId xmlns:a16="http://schemas.microsoft.com/office/drawing/2014/main" id="{64FBE038-6A72-42FD-9B45-64DC124139F1}"/>
              </a:ext>
            </a:extLst>
          </p:cNvPr>
          <p:cNvSpPr txBox="1"/>
          <p:nvPr/>
        </p:nvSpPr>
        <p:spPr>
          <a:xfrm>
            <a:off x="6093941" y="290177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cs typeface="Calibri"/>
            </a:endParaRPr>
          </a:p>
        </p:txBody>
      </p:sp>
      <p:sp>
        <p:nvSpPr>
          <p:cNvPr id="5" name="Tekstvak 4">
            <a:extLst>
              <a:ext uri="{FF2B5EF4-FFF2-40B4-BE49-F238E27FC236}">
                <a16:creationId xmlns:a16="http://schemas.microsoft.com/office/drawing/2014/main" id="{CB080BAE-C444-451F-A245-FE61146F2854}"/>
              </a:ext>
            </a:extLst>
          </p:cNvPr>
          <p:cNvSpPr txBox="1"/>
          <p:nvPr/>
        </p:nvSpPr>
        <p:spPr>
          <a:xfrm>
            <a:off x="6137313" y="3361888"/>
            <a:ext cx="34924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To select your study click on the "Studies</a:t>
            </a:r>
            <a:r>
              <a:rPr lang="nl-NL" dirty="0">
                <a:cs typeface="Calibri"/>
              </a:rPr>
              <a:t>"</a:t>
            </a:r>
          </a:p>
        </p:txBody>
      </p:sp>
      <p:cxnSp>
        <p:nvCxnSpPr>
          <p:cNvPr id="6" name="Rechte verbindingslijn met pijl 5">
            <a:extLst>
              <a:ext uri="{FF2B5EF4-FFF2-40B4-BE49-F238E27FC236}">
                <a16:creationId xmlns:a16="http://schemas.microsoft.com/office/drawing/2014/main" id="{D15407C6-3D07-4C0E-ADDD-219EA3727AA1}"/>
              </a:ext>
            </a:extLst>
          </p:cNvPr>
          <p:cNvCxnSpPr/>
          <p:nvPr/>
        </p:nvCxnSpPr>
        <p:spPr>
          <a:xfrm flipH="1">
            <a:off x="3967290" y="3660430"/>
            <a:ext cx="2113006" cy="378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602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E132C-ECE0-44C7-BB3F-57DF921BA430}"/>
              </a:ext>
            </a:extLst>
          </p:cNvPr>
          <p:cNvSpPr>
            <a:spLocks noGrp="1"/>
          </p:cNvSpPr>
          <p:nvPr>
            <p:ph type="title"/>
          </p:nvPr>
        </p:nvSpPr>
        <p:spPr>
          <a:xfrm>
            <a:off x="838200" y="365125"/>
            <a:ext cx="10515600" cy="635645"/>
          </a:xfrm>
        </p:spPr>
        <p:txBody>
          <a:bodyPr>
            <a:normAutofit fontScale="90000"/>
          </a:bodyPr>
          <a:lstStyle/>
          <a:p>
            <a:r>
              <a:rPr lang="en-GB" dirty="0">
                <a:cs typeface="Calibri Light"/>
              </a:rPr>
              <a:t>Now select the relevant study</a:t>
            </a:r>
            <a:endParaRPr lang="en-GB" dirty="0"/>
          </a:p>
        </p:txBody>
      </p:sp>
      <p:pic>
        <p:nvPicPr>
          <p:cNvPr id="3" name="Afbeelding 3" descr="Afbeelding met tafel&#10;&#10;Automatisch gegenereerde beschrijving">
            <a:extLst>
              <a:ext uri="{FF2B5EF4-FFF2-40B4-BE49-F238E27FC236}">
                <a16:creationId xmlns:a16="http://schemas.microsoft.com/office/drawing/2014/main" id="{EF435E7D-E84B-4E01-BA40-23AC87C10CED}"/>
              </a:ext>
            </a:extLst>
          </p:cNvPr>
          <p:cNvPicPr>
            <a:picLocks noChangeAspect="1"/>
          </p:cNvPicPr>
          <p:nvPr/>
        </p:nvPicPr>
        <p:blipFill>
          <a:blip r:embed="rId2"/>
          <a:stretch>
            <a:fillRect/>
          </a:stretch>
        </p:blipFill>
        <p:spPr>
          <a:xfrm>
            <a:off x="1491049" y="1123177"/>
            <a:ext cx="8643550" cy="4920563"/>
          </a:xfrm>
          <a:prstGeom prst="rect">
            <a:avLst/>
          </a:prstGeom>
        </p:spPr>
      </p:pic>
      <p:sp>
        <p:nvSpPr>
          <p:cNvPr id="4" name="Tekstvak 3">
            <a:extLst>
              <a:ext uri="{FF2B5EF4-FFF2-40B4-BE49-F238E27FC236}">
                <a16:creationId xmlns:a16="http://schemas.microsoft.com/office/drawing/2014/main" id="{41BDBECB-DA84-4F57-87E9-03F23B46438B}"/>
              </a:ext>
            </a:extLst>
          </p:cNvPr>
          <p:cNvSpPr txBox="1"/>
          <p:nvPr/>
        </p:nvSpPr>
        <p:spPr>
          <a:xfrm>
            <a:off x="6644131" y="3003356"/>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Select </a:t>
            </a:r>
            <a:r>
              <a:rPr lang="nl-NL" dirty="0">
                <a:cs typeface="Calibri"/>
              </a:rPr>
              <a:t>your </a:t>
            </a:r>
            <a:r>
              <a:rPr lang="en-GB" dirty="0">
                <a:cs typeface="Calibri"/>
              </a:rPr>
              <a:t>study. </a:t>
            </a:r>
            <a:endParaRPr lang="nl-NL">
              <a:cs typeface="Calibri"/>
            </a:endParaRPr>
          </a:p>
          <a:p>
            <a:r>
              <a:rPr lang="en-GB">
                <a:cs typeface="Calibri"/>
              </a:rPr>
              <a:t>As </a:t>
            </a:r>
            <a:r>
              <a:rPr lang="en-GB" dirty="0">
                <a:cs typeface="Calibri"/>
              </a:rPr>
              <a:t>an example  I go to the first study of the list and click on the button "Details"</a:t>
            </a:r>
          </a:p>
        </p:txBody>
      </p:sp>
      <p:cxnSp>
        <p:nvCxnSpPr>
          <p:cNvPr id="5" name="Rechte verbindingslijn met pijl 4">
            <a:extLst>
              <a:ext uri="{FF2B5EF4-FFF2-40B4-BE49-F238E27FC236}">
                <a16:creationId xmlns:a16="http://schemas.microsoft.com/office/drawing/2014/main" id="{36E46222-0360-4FB0-94C3-05AA1F28FE28}"/>
              </a:ext>
            </a:extLst>
          </p:cNvPr>
          <p:cNvCxnSpPr/>
          <p:nvPr/>
        </p:nvCxnSpPr>
        <p:spPr>
          <a:xfrm flipH="1" flipV="1">
            <a:off x="2243424" y="2881483"/>
            <a:ext cx="4456323" cy="738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14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07130-887B-41DE-A217-20EB231A406F}"/>
              </a:ext>
            </a:extLst>
          </p:cNvPr>
          <p:cNvSpPr>
            <a:spLocks noGrp="1"/>
          </p:cNvSpPr>
          <p:nvPr>
            <p:ph type="title"/>
          </p:nvPr>
        </p:nvSpPr>
        <p:spPr>
          <a:xfrm>
            <a:off x="838200" y="365125"/>
            <a:ext cx="10803924" cy="687130"/>
          </a:xfrm>
        </p:spPr>
        <p:txBody>
          <a:bodyPr>
            <a:normAutofit fontScale="90000"/>
          </a:bodyPr>
          <a:lstStyle/>
          <a:p>
            <a:pPr algn="ctr"/>
            <a:r>
              <a:rPr lang="en-GB" sz="4000" dirty="0">
                <a:cs typeface="Calibri Light"/>
              </a:rPr>
              <a:t>Looking at the details form of the study select the Findings</a:t>
            </a:r>
          </a:p>
        </p:txBody>
      </p:sp>
      <p:pic>
        <p:nvPicPr>
          <p:cNvPr id="3" name="Afbeelding 3" descr="Afbeelding met tekst&#10;&#10;Automatisch gegenereerde beschrijving">
            <a:extLst>
              <a:ext uri="{FF2B5EF4-FFF2-40B4-BE49-F238E27FC236}">
                <a16:creationId xmlns:a16="http://schemas.microsoft.com/office/drawing/2014/main" id="{9F462F09-4FB6-4AD3-9791-BAB793BC7F2D}"/>
              </a:ext>
            </a:extLst>
          </p:cNvPr>
          <p:cNvPicPr>
            <a:picLocks noChangeAspect="1"/>
          </p:cNvPicPr>
          <p:nvPr/>
        </p:nvPicPr>
        <p:blipFill>
          <a:blip r:embed="rId2"/>
          <a:stretch>
            <a:fillRect/>
          </a:stretch>
        </p:blipFill>
        <p:spPr>
          <a:xfrm>
            <a:off x="838847" y="1205434"/>
            <a:ext cx="9738536" cy="5548821"/>
          </a:xfrm>
          <a:prstGeom prst="rect">
            <a:avLst/>
          </a:prstGeom>
        </p:spPr>
      </p:pic>
      <p:sp>
        <p:nvSpPr>
          <p:cNvPr id="4" name="Tekstvak 3">
            <a:extLst>
              <a:ext uri="{FF2B5EF4-FFF2-40B4-BE49-F238E27FC236}">
                <a16:creationId xmlns:a16="http://schemas.microsoft.com/office/drawing/2014/main" id="{E9531F0C-26B5-40B3-A710-F77D306B2392}"/>
              </a:ext>
            </a:extLst>
          </p:cNvPr>
          <p:cNvSpPr txBox="1"/>
          <p:nvPr/>
        </p:nvSpPr>
        <p:spPr>
          <a:xfrm>
            <a:off x="7968049" y="3426940"/>
            <a:ext cx="40097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Click on the Butten </a:t>
            </a:r>
          </a:p>
          <a:p>
            <a:r>
              <a:rPr lang="en-GB" dirty="0"/>
              <a:t>"Show the Findings of the Study" </a:t>
            </a:r>
          </a:p>
          <a:p>
            <a:r>
              <a:rPr lang="en-GB" dirty="0"/>
              <a:t>to go to the Correlational Findings</a:t>
            </a:r>
            <a:endParaRPr lang="en-GB" dirty="0">
              <a:cs typeface="Calibri"/>
            </a:endParaRPr>
          </a:p>
        </p:txBody>
      </p:sp>
      <p:cxnSp>
        <p:nvCxnSpPr>
          <p:cNvPr id="6" name="Rechte verbindingslijn met pijl 5">
            <a:extLst>
              <a:ext uri="{FF2B5EF4-FFF2-40B4-BE49-F238E27FC236}">
                <a16:creationId xmlns:a16="http://schemas.microsoft.com/office/drawing/2014/main" id="{DE2C9CFA-A805-4AFA-9F13-A50724CD4FD6}"/>
              </a:ext>
            </a:extLst>
          </p:cNvPr>
          <p:cNvCxnSpPr/>
          <p:nvPr/>
        </p:nvCxnSpPr>
        <p:spPr>
          <a:xfrm flipH="1" flipV="1">
            <a:off x="7127273" y="3276083"/>
            <a:ext cx="959709" cy="64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0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0E557-5CAF-40C0-B6FE-07AB445DFFBC}"/>
              </a:ext>
            </a:extLst>
          </p:cNvPr>
          <p:cNvSpPr>
            <a:spLocks noGrp="1"/>
          </p:cNvSpPr>
          <p:nvPr>
            <p:ph type="title"/>
          </p:nvPr>
        </p:nvSpPr>
        <p:spPr>
          <a:xfrm>
            <a:off x="838200" y="365125"/>
            <a:ext cx="10515600" cy="460591"/>
          </a:xfrm>
        </p:spPr>
        <p:txBody>
          <a:bodyPr>
            <a:normAutofit fontScale="90000"/>
          </a:bodyPr>
          <a:lstStyle/>
          <a:p>
            <a:r>
              <a:rPr lang="nl-NL" err="1">
                <a:cs typeface="Calibri Light"/>
              </a:rPr>
              <a:t>Add</a:t>
            </a:r>
            <a:r>
              <a:rPr lang="nl-NL">
                <a:cs typeface="Calibri Light"/>
              </a:rPr>
              <a:t> </a:t>
            </a:r>
            <a:r>
              <a:rPr lang="nl-NL" err="1">
                <a:cs typeface="Calibri Light"/>
              </a:rPr>
              <a:t>the</a:t>
            </a:r>
            <a:r>
              <a:rPr lang="nl-NL">
                <a:cs typeface="Calibri Light"/>
              </a:rPr>
              <a:t> picture </a:t>
            </a:r>
            <a:r>
              <a:rPr lang="nl-NL" err="1">
                <a:cs typeface="Calibri Light"/>
              </a:rPr>
              <a:t>to</a:t>
            </a:r>
            <a:r>
              <a:rPr lang="nl-NL">
                <a:cs typeface="Calibri Light"/>
              </a:rPr>
              <a:t> </a:t>
            </a:r>
            <a:r>
              <a:rPr lang="nl-NL" err="1">
                <a:cs typeface="Calibri Light"/>
              </a:rPr>
              <a:t>the</a:t>
            </a:r>
            <a:r>
              <a:rPr lang="nl-NL">
                <a:cs typeface="Calibri Light"/>
              </a:rPr>
              <a:t> </a:t>
            </a:r>
            <a:r>
              <a:rPr lang="nl-NL" err="1">
                <a:cs typeface="Calibri Light"/>
              </a:rPr>
              <a:t>Corrolational</a:t>
            </a:r>
            <a:r>
              <a:rPr lang="nl-NL">
                <a:cs typeface="Calibri Light"/>
              </a:rPr>
              <a:t> </a:t>
            </a:r>
            <a:r>
              <a:rPr lang="nl-NL" err="1">
                <a:cs typeface="Calibri Light"/>
              </a:rPr>
              <a:t>Findings</a:t>
            </a:r>
            <a:endParaRPr lang="nl-NL" err="1"/>
          </a:p>
        </p:txBody>
      </p:sp>
      <p:sp>
        <p:nvSpPr>
          <p:cNvPr id="4" name="Tekstvak 3">
            <a:extLst>
              <a:ext uri="{FF2B5EF4-FFF2-40B4-BE49-F238E27FC236}">
                <a16:creationId xmlns:a16="http://schemas.microsoft.com/office/drawing/2014/main" id="{BDF8FAC3-A298-455F-9ECC-B6FA6083F132}"/>
              </a:ext>
            </a:extLst>
          </p:cNvPr>
          <p:cNvSpPr txBox="1"/>
          <p:nvPr/>
        </p:nvSpPr>
        <p:spPr>
          <a:xfrm>
            <a:off x="7463481" y="319010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cs typeface="Calibri"/>
            </a:endParaRPr>
          </a:p>
        </p:txBody>
      </p:sp>
      <p:pic>
        <p:nvPicPr>
          <p:cNvPr id="6" name="Afbeelding 6" descr="Afbeelding met tafel&#10;&#10;Automatisch gegenereerde beschrijving">
            <a:extLst>
              <a:ext uri="{FF2B5EF4-FFF2-40B4-BE49-F238E27FC236}">
                <a16:creationId xmlns:a16="http://schemas.microsoft.com/office/drawing/2014/main" id="{80453F67-287B-4A2F-B6B3-1442D756B213}"/>
              </a:ext>
            </a:extLst>
          </p:cNvPr>
          <p:cNvPicPr>
            <a:picLocks noChangeAspect="1"/>
          </p:cNvPicPr>
          <p:nvPr/>
        </p:nvPicPr>
        <p:blipFill>
          <a:blip r:embed="rId2"/>
          <a:stretch>
            <a:fillRect/>
          </a:stretch>
        </p:blipFill>
        <p:spPr>
          <a:xfrm>
            <a:off x="296562" y="1009907"/>
            <a:ext cx="10527956" cy="5929698"/>
          </a:xfrm>
          <a:prstGeom prst="rect">
            <a:avLst/>
          </a:prstGeom>
        </p:spPr>
      </p:pic>
      <p:sp>
        <p:nvSpPr>
          <p:cNvPr id="7" name="Tekstvak 6">
            <a:extLst>
              <a:ext uri="{FF2B5EF4-FFF2-40B4-BE49-F238E27FC236}">
                <a16:creationId xmlns:a16="http://schemas.microsoft.com/office/drawing/2014/main" id="{8B6C36D1-D35C-4DB2-A53E-0DCB4E6C3DF9}"/>
              </a:ext>
            </a:extLst>
          </p:cNvPr>
          <p:cNvSpPr txBox="1"/>
          <p:nvPr/>
        </p:nvSpPr>
        <p:spPr>
          <a:xfrm>
            <a:off x="8897881" y="1582340"/>
            <a:ext cx="286880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t>To add the picture to your study paste the exact picture's name as you </a:t>
            </a:r>
            <a:r>
              <a:rPr lang="nl-NL" dirty="0" err="1"/>
              <a:t>copied</a:t>
            </a:r>
            <a:r>
              <a:rPr lang="nl-NL" dirty="0"/>
              <a:t> in the P field </a:t>
            </a:r>
          </a:p>
          <a:p>
            <a:endParaRPr lang="nl-NL" dirty="0">
              <a:cs typeface="Calibri"/>
            </a:endParaRPr>
          </a:p>
          <a:p>
            <a:r>
              <a:rPr lang="nl-NL" dirty="0" err="1">
                <a:cs typeface="Calibri"/>
              </a:rPr>
              <a:t>Note</a:t>
            </a:r>
            <a:r>
              <a:rPr lang="nl-NL" dirty="0">
                <a:cs typeface="Calibri"/>
              </a:rPr>
              <a:t>:</a:t>
            </a:r>
          </a:p>
          <a:p>
            <a:r>
              <a:rPr lang="nl-NL" dirty="0" err="1">
                <a:cs typeface="Calibri"/>
              </a:rPr>
              <a:t>this</a:t>
            </a:r>
            <a:r>
              <a:rPr lang="nl-NL" dirty="0">
                <a:cs typeface="Calibri"/>
              </a:rPr>
              <a:t> </a:t>
            </a:r>
            <a:r>
              <a:rPr lang="nl-NL" dirty="0" err="1">
                <a:cs typeface="Calibri"/>
              </a:rPr>
              <a:t>Corrolational</a:t>
            </a:r>
            <a:r>
              <a:rPr lang="nl-NL" dirty="0">
                <a:cs typeface="Calibri"/>
              </a:rPr>
              <a:t> </a:t>
            </a:r>
            <a:r>
              <a:rPr lang="nl-NL" dirty="0" err="1">
                <a:cs typeface="Calibri"/>
              </a:rPr>
              <a:t>finding</a:t>
            </a:r>
            <a:r>
              <a:rPr lang="nl-NL" dirty="0">
                <a:cs typeface="Calibri"/>
              </a:rPr>
              <a:t> </a:t>
            </a:r>
            <a:r>
              <a:rPr lang="nl-NL" dirty="0" err="1">
                <a:cs typeface="Calibri"/>
              </a:rPr>
              <a:t>already</a:t>
            </a:r>
            <a:r>
              <a:rPr lang="nl-NL" dirty="0">
                <a:cs typeface="Calibri"/>
              </a:rPr>
              <a:t> </a:t>
            </a:r>
            <a:r>
              <a:rPr lang="nl-NL" dirty="0" err="1">
                <a:cs typeface="Calibri"/>
              </a:rPr>
              <a:t>contains</a:t>
            </a:r>
            <a:r>
              <a:rPr lang="nl-NL" dirty="0">
                <a:cs typeface="Calibri"/>
              </a:rPr>
              <a:t> a picture </a:t>
            </a:r>
            <a:r>
              <a:rPr lang="nl-NL" dirty="0" err="1">
                <a:cs typeface="Calibri"/>
              </a:rPr>
              <a:t>which</a:t>
            </a:r>
            <a:r>
              <a:rPr lang="nl-NL" dirty="0">
                <a:cs typeface="Calibri"/>
              </a:rPr>
              <a:t> </a:t>
            </a:r>
            <a:r>
              <a:rPr lang="nl-NL" dirty="0" err="1">
                <a:cs typeface="Calibri"/>
              </a:rPr>
              <a:t>belongs</a:t>
            </a:r>
            <a:r>
              <a:rPr lang="nl-NL" dirty="0">
                <a:cs typeface="Calibri"/>
              </a:rPr>
              <a:t> </a:t>
            </a:r>
            <a:r>
              <a:rPr lang="nl-NL" dirty="0" err="1">
                <a:cs typeface="Calibri"/>
              </a:rPr>
              <a:t>to</a:t>
            </a:r>
            <a:r>
              <a:rPr lang="nl-NL" dirty="0">
                <a:cs typeface="Calibri"/>
              </a:rPr>
              <a:t> a </a:t>
            </a:r>
            <a:r>
              <a:rPr lang="nl-NL" dirty="0" err="1">
                <a:cs typeface="Calibri"/>
              </a:rPr>
              <a:t>certain</a:t>
            </a:r>
            <a:r>
              <a:rPr lang="nl-NL" dirty="0">
                <a:cs typeface="Calibri"/>
              </a:rPr>
              <a:t> </a:t>
            </a:r>
            <a:r>
              <a:rPr lang="nl-NL" dirty="0" err="1">
                <a:cs typeface="Calibri"/>
              </a:rPr>
              <a:t>Happiness</a:t>
            </a:r>
            <a:r>
              <a:rPr lang="nl-NL" dirty="0">
                <a:cs typeface="Calibri"/>
              </a:rPr>
              <a:t> </a:t>
            </a:r>
            <a:r>
              <a:rPr lang="nl-NL" dirty="0" err="1">
                <a:cs typeface="Calibri"/>
              </a:rPr>
              <a:t>Measure</a:t>
            </a:r>
            <a:r>
              <a:rPr lang="nl-NL" dirty="0">
                <a:cs typeface="Calibri"/>
              </a:rPr>
              <a:t>.</a:t>
            </a:r>
          </a:p>
          <a:p>
            <a:r>
              <a:rPr lang="nl-NL" dirty="0" err="1">
                <a:cs typeface="Calibri"/>
              </a:rPr>
              <a:t>Additional</a:t>
            </a:r>
            <a:r>
              <a:rPr lang="nl-NL" dirty="0">
                <a:cs typeface="Calibri"/>
              </a:rPr>
              <a:t> pictures </a:t>
            </a:r>
            <a:r>
              <a:rPr lang="nl-NL" dirty="0" err="1">
                <a:cs typeface="Calibri"/>
              </a:rPr>
              <a:t>should</a:t>
            </a:r>
            <a:r>
              <a:rPr lang="nl-NL" dirty="0">
                <a:cs typeface="Calibri"/>
              </a:rPr>
              <a:t> </a:t>
            </a:r>
            <a:r>
              <a:rPr lang="nl-NL" dirty="0" err="1">
                <a:cs typeface="Calibri"/>
              </a:rPr>
              <a:t>be</a:t>
            </a:r>
            <a:r>
              <a:rPr lang="nl-NL" dirty="0">
                <a:cs typeface="Calibri"/>
              </a:rPr>
              <a:t> </a:t>
            </a:r>
            <a:r>
              <a:rPr lang="nl-NL" dirty="0" err="1">
                <a:cs typeface="Calibri"/>
              </a:rPr>
              <a:t>entered</a:t>
            </a:r>
            <a:r>
              <a:rPr lang="nl-NL" dirty="0">
                <a:cs typeface="Calibri"/>
              </a:rPr>
              <a:t> </a:t>
            </a:r>
            <a:r>
              <a:rPr lang="nl-NL" dirty="0" err="1">
                <a:cs typeface="Calibri"/>
              </a:rPr>
              <a:t>to</a:t>
            </a:r>
            <a:r>
              <a:rPr lang="nl-NL" dirty="0">
                <a:cs typeface="Calibri"/>
              </a:rPr>
              <a:t> </a:t>
            </a:r>
            <a:r>
              <a:rPr lang="nl-NL" dirty="0" err="1">
                <a:cs typeface="Calibri"/>
              </a:rPr>
              <a:t>the</a:t>
            </a:r>
            <a:r>
              <a:rPr lang="nl-NL" dirty="0">
                <a:cs typeface="Calibri"/>
              </a:rPr>
              <a:t> </a:t>
            </a:r>
            <a:r>
              <a:rPr lang="nl-NL" dirty="0" err="1">
                <a:cs typeface="Calibri"/>
              </a:rPr>
              <a:t>Happiness</a:t>
            </a:r>
            <a:r>
              <a:rPr lang="nl-NL" dirty="0">
                <a:cs typeface="Calibri"/>
              </a:rPr>
              <a:t> </a:t>
            </a:r>
            <a:r>
              <a:rPr lang="nl-NL" dirty="0" err="1">
                <a:cs typeface="Calibri"/>
              </a:rPr>
              <a:t>measures</a:t>
            </a:r>
            <a:r>
              <a:rPr lang="nl-NL" dirty="0">
                <a:cs typeface="Calibri"/>
              </a:rPr>
              <a:t> </a:t>
            </a:r>
            <a:r>
              <a:rPr lang="nl-NL" dirty="0" err="1">
                <a:cs typeface="Calibri"/>
              </a:rPr>
              <a:t>they</a:t>
            </a:r>
            <a:r>
              <a:rPr lang="nl-NL" dirty="0">
                <a:cs typeface="Calibri"/>
              </a:rPr>
              <a:t> </a:t>
            </a:r>
            <a:r>
              <a:rPr lang="nl-NL" dirty="0" err="1">
                <a:cs typeface="Calibri"/>
              </a:rPr>
              <a:t>belong</a:t>
            </a:r>
            <a:r>
              <a:rPr lang="nl-NL" dirty="0">
                <a:cs typeface="Calibri"/>
              </a:rPr>
              <a:t> </a:t>
            </a:r>
            <a:r>
              <a:rPr lang="nl-NL" dirty="0" err="1">
                <a:cs typeface="Calibri"/>
              </a:rPr>
              <a:t>to</a:t>
            </a:r>
            <a:endParaRPr lang="nl-NL" dirty="0">
              <a:cs typeface="Calibri"/>
            </a:endParaRPr>
          </a:p>
        </p:txBody>
      </p:sp>
      <p:cxnSp>
        <p:nvCxnSpPr>
          <p:cNvPr id="3" name="Rechte verbindingslijn met pijl 2">
            <a:extLst>
              <a:ext uri="{FF2B5EF4-FFF2-40B4-BE49-F238E27FC236}">
                <a16:creationId xmlns:a16="http://schemas.microsoft.com/office/drawing/2014/main" id="{ECCB3C26-D784-47D8-BA05-A6805293A0DD}"/>
              </a:ext>
            </a:extLst>
          </p:cNvPr>
          <p:cNvCxnSpPr/>
          <p:nvPr/>
        </p:nvCxnSpPr>
        <p:spPr>
          <a:xfrm flipH="1">
            <a:off x="6118837" y="1845160"/>
            <a:ext cx="2868801" cy="2488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30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3DBFECB-4D49-4B6C-AAC0-0D7381C99C79}"/>
              </a:ext>
            </a:extLst>
          </p:cNvPr>
          <p:cNvSpPr txBox="1"/>
          <p:nvPr/>
        </p:nvSpPr>
        <p:spPr>
          <a:xfrm>
            <a:off x="634483" y="1670181"/>
            <a:ext cx="10683550" cy="3416320"/>
          </a:xfrm>
          <a:prstGeom prst="rect">
            <a:avLst/>
          </a:prstGeom>
          <a:noFill/>
        </p:spPr>
        <p:txBody>
          <a:bodyPr wrap="square" rtlCol="0">
            <a:spAutoFit/>
          </a:bodyPr>
          <a:lstStyle/>
          <a:p>
            <a:r>
              <a:rPr lang="en-GB" sz="3600" dirty="0"/>
              <a:t>If you have any question, need support and/or have  remarks on this presentation please contact me</a:t>
            </a:r>
          </a:p>
          <a:p>
            <a:endParaRPr lang="en-GB" sz="3600" dirty="0"/>
          </a:p>
          <a:p>
            <a:r>
              <a:rPr lang="en-GB" sz="3600" dirty="0"/>
              <a:t>My name is: Jos Richters</a:t>
            </a:r>
          </a:p>
          <a:p>
            <a:endParaRPr lang="en-GB" sz="3600" dirty="0"/>
          </a:p>
          <a:p>
            <a:r>
              <a:rPr lang="en-GB" sz="3600" dirty="0"/>
              <a:t>Email address: j.richters@hccnet.nl</a:t>
            </a:r>
          </a:p>
        </p:txBody>
      </p:sp>
    </p:spTree>
    <p:extLst>
      <p:ext uri="{BB962C8B-B14F-4D97-AF65-F5344CB8AC3E}">
        <p14:creationId xmlns:p14="http://schemas.microsoft.com/office/powerpoint/2010/main" val="13777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60367-F476-4318-954F-DBE677BC60C2}"/>
              </a:ext>
            </a:extLst>
          </p:cNvPr>
          <p:cNvSpPr>
            <a:spLocks noGrp="1"/>
          </p:cNvSpPr>
          <p:nvPr>
            <p:ph type="title"/>
          </p:nvPr>
        </p:nvSpPr>
        <p:spPr>
          <a:xfrm>
            <a:off x="838200" y="365125"/>
            <a:ext cx="10439400" cy="5202555"/>
          </a:xfrm>
        </p:spPr>
        <p:txBody>
          <a:bodyPr>
            <a:normAutofit fontScale="90000"/>
          </a:bodyPr>
          <a:lstStyle/>
          <a:p>
            <a:pPr algn="ctr"/>
            <a:r>
              <a:rPr lang="nl-NL"/>
              <a:t> In </a:t>
            </a:r>
            <a:r>
              <a:rPr lang="en-GB"/>
              <a:t>this</a:t>
            </a:r>
            <a:r>
              <a:rPr lang="nl-NL"/>
              <a:t> </a:t>
            </a:r>
            <a:r>
              <a:rPr lang="en-US"/>
              <a:t>presentation</a:t>
            </a:r>
            <a:r>
              <a:rPr lang="nl-NL"/>
              <a:t> </a:t>
            </a:r>
            <a:r>
              <a:rPr lang="nl-NL" err="1"/>
              <a:t>it</a:t>
            </a:r>
            <a:r>
              <a:rPr lang="nl-NL"/>
              <a:t> is </a:t>
            </a:r>
            <a:r>
              <a:rPr lang="en-GB"/>
              <a:t>assumed</a:t>
            </a:r>
            <a:r>
              <a:rPr lang="nl-NL"/>
              <a:t> </a:t>
            </a:r>
            <a:r>
              <a:rPr lang="en-US"/>
              <a:t>you</a:t>
            </a:r>
            <a:r>
              <a:rPr lang="nl-NL"/>
              <a:t> are </a:t>
            </a:r>
            <a:r>
              <a:rPr lang="en-GB"/>
              <a:t>familiar</a:t>
            </a:r>
            <a:r>
              <a:rPr lang="nl-NL"/>
              <a:t> </a:t>
            </a:r>
            <a:r>
              <a:rPr lang="en-US"/>
              <a:t>with</a:t>
            </a:r>
            <a:r>
              <a:rPr lang="nl-NL"/>
              <a:t> </a:t>
            </a:r>
            <a:r>
              <a:rPr lang="en-US"/>
              <a:t>the</a:t>
            </a:r>
            <a:r>
              <a:rPr lang="nl-NL"/>
              <a:t> World Datebase of </a:t>
            </a:r>
            <a:r>
              <a:rPr lang="en-GB"/>
              <a:t>Happiness</a:t>
            </a:r>
            <a:br>
              <a:rPr lang="en-GB"/>
            </a:br>
            <a:br>
              <a:rPr lang="en-GB"/>
            </a:br>
            <a:r>
              <a:rPr lang="en-GB"/>
              <a:t>if not</a:t>
            </a:r>
            <a:br>
              <a:rPr lang="en-GB"/>
            </a:br>
            <a:br>
              <a:rPr lang="en-GB"/>
            </a:br>
            <a:r>
              <a:rPr lang="en-GB"/>
              <a:t>Please contact Jos Richters</a:t>
            </a:r>
            <a:br>
              <a:rPr lang="en-GB"/>
            </a:br>
            <a:r>
              <a:rPr lang="en-GB"/>
              <a:t>Email: j.Richters@hccnet.nl</a:t>
            </a:r>
            <a:br>
              <a:rPr lang="en-GB"/>
            </a:br>
            <a:endParaRPr lang="en-GB"/>
          </a:p>
        </p:txBody>
      </p:sp>
    </p:spTree>
    <p:extLst>
      <p:ext uri="{BB962C8B-B14F-4D97-AF65-F5344CB8AC3E}">
        <p14:creationId xmlns:p14="http://schemas.microsoft.com/office/powerpoint/2010/main" val="11807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77B41-99E6-4D04-A680-C36D5A81FF0D}"/>
              </a:ext>
            </a:extLst>
          </p:cNvPr>
          <p:cNvSpPr>
            <a:spLocks noGrp="1"/>
          </p:cNvSpPr>
          <p:nvPr>
            <p:ph type="title"/>
          </p:nvPr>
        </p:nvSpPr>
        <p:spPr>
          <a:xfrm>
            <a:off x="516875" y="365125"/>
            <a:ext cx="11305141" cy="958334"/>
          </a:xfrm>
        </p:spPr>
        <p:txBody>
          <a:bodyPr>
            <a:normAutofit fontScale="90000"/>
          </a:bodyPr>
          <a:lstStyle/>
          <a:p>
            <a:r>
              <a:rPr lang="en-GB" sz="3600">
                <a:cs typeface="Calibri Light"/>
              </a:rPr>
              <a:t>The PDF will open with the Notification Form of the publication</a:t>
            </a:r>
            <a:endParaRPr lang="en-GB" sz="3600"/>
          </a:p>
        </p:txBody>
      </p:sp>
      <p:sp>
        <p:nvSpPr>
          <p:cNvPr id="3" name="Tekstvak 2">
            <a:extLst>
              <a:ext uri="{FF2B5EF4-FFF2-40B4-BE49-F238E27FC236}">
                <a16:creationId xmlns:a16="http://schemas.microsoft.com/office/drawing/2014/main" id="{1247A5BF-4C02-4322-9982-0D9E180082AC}"/>
              </a:ext>
            </a:extLst>
          </p:cNvPr>
          <p:cNvSpPr txBox="1"/>
          <p:nvPr/>
        </p:nvSpPr>
        <p:spPr>
          <a:xfrm>
            <a:off x="6817605" y="6129049"/>
            <a:ext cx="29084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Scroll to the relevant picture</a:t>
            </a:r>
          </a:p>
        </p:txBody>
      </p:sp>
      <p:pic>
        <p:nvPicPr>
          <p:cNvPr id="4" name="Afbeelding 4" descr="Afbeelding met tekst&#10;&#10;Automatisch gegenereerde beschrijving">
            <a:extLst>
              <a:ext uri="{FF2B5EF4-FFF2-40B4-BE49-F238E27FC236}">
                <a16:creationId xmlns:a16="http://schemas.microsoft.com/office/drawing/2014/main" id="{010460B0-DA34-4E1A-A276-5FC2887245C2}"/>
              </a:ext>
            </a:extLst>
          </p:cNvPr>
          <p:cNvPicPr>
            <a:picLocks noChangeAspect="1"/>
          </p:cNvPicPr>
          <p:nvPr/>
        </p:nvPicPr>
        <p:blipFill>
          <a:blip r:embed="rId2"/>
          <a:stretch>
            <a:fillRect/>
          </a:stretch>
        </p:blipFill>
        <p:spPr>
          <a:xfrm>
            <a:off x="1336713" y="1151837"/>
            <a:ext cx="8591320" cy="4848108"/>
          </a:xfrm>
          <a:prstGeom prst="rect">
            <a:avLst/>
          </a:prstGeom>
        </p:spPr>
      </p:pic>
    </p:spTree>
    <p:extLst>
      <p:ext uri="{BB962C8B-B14F-4D97-AF65-F5344CB8AC3E}">
        <p14:creationId xmlns:p14="http://schemas.microsoft.com/office/powerpoint/2010/main" val="210718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2EA00-6BC7-2A47-87C6-A7F8C190AE65}"/>
              </a:ext>
            </a:extLst>
          </p:cNvPr>
          <p:cNvSpPr>
            <a:spLocks noGrp="1"/>
          </p:cNvSpPr>
          <p:nvPr>
            <p:ph type="title"/>
          </p:nvPr>
        </p:nvSpPr>
        <p:spPr>
          <a:xfrm>
            <a:off x="838200" y="365125"/>
            <a:ext cx="10515600" cy="526899"/>
          </a:xfrm>
        </p:spPr>
        <p:txBody>
          <a:bodyPr>
            <a:normAutofit fontScale="90000"/>
          </a:bodyPr>
          <a:lstStyle/>
          <a:p>
            <a:r>
              <a:rPr lang="en-GB"/>
              <a:t>Go to the picture you wish to copy</a:t>
            </a:r>
            <a:endParaRPr lang="en-GB">
              <a:cs typeface="Calibri Light"/>
            </a:endParaRPr>
          </a:p>
        </p:txBody>
      </p:sp>
      <p:pic>
        <p:nvPicPr>
          <p:cNvPr id="4" name="Afbeelding 4">
            <a:extLst>
              <a:ext uri="{FF2B5EF4-FFF2-40B4-BE49-F238E27FC236}">
                <a16:creationId xmlns:a16="http://schemas.microsoft.com/office/drawing/2014/main" id="{0244A550-7E08-A24C-ABA0-A88EDF7BC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477" y="1177470"/>
            <a:ext cx="8905749" cy="4938488"/>
          </a:xfrm>
          <a:prstGeom prst="rect">
            <a:avLst/>
          </a:prstGeom>
        </p:spPr>
      </p:pic>
      <p:sp>
        <p:nvSpPr>
          <p:cNvPr id="5" name="Tekstvak 4">
            <a:extLst>
              <a:ext uri="{FF2B5EF4-FFF2-40B4-BE49-F238E27FC236}">
                <a16:creationId xmlns:a16="http://schemas.microsoft.com/office/drawing/2014/main" id="{B7DC3956-5D86-5349-A1B8-B1B05933B3CD}"/>
              </a:ext>
            </a:extLst>
          </p:cNvPr>
          <p:cNvSpPr txBox="1"/>
          <p:nvPr/>
        </p:nvSpPr>
        <p:spPr>
          <a:xfrm>
            <a:off x="3220659" y="6115958"/>
            <a:ext cx="5306484" cy="376918"/>
          </a:xfrm>
          <a:prstGeom prst="rect">
            <a:avLst/>
          </a:prstGeom>
          <a:noFill/>
        </p:spPr>
        <p:txBody>
          <a:bodyPr wrap="square" rtlCol="0">
            <a:spAutoFit/>
          </a:bodyPr>
          <a:lstStyle/>
          <a:p>
            <a:pPr algn="l"/>
            <a:r>
              <a:rPr lang="en-GB"/>
              <a:t>For copying click on  the “Edit” m</a:t>
            </a:r>
            <a:r>
              <a:rPr lang="nl-NL" err="1"/>
              <a:t>enu</a:t>
            </a:r>
            <a:endParaRPr lang="nl-NL"/>
          </a:p>
        </p:txBody>
      </p:sp>
      <p:cxnSp>
        <p:nvCxnSpPr>
          <p:cNvPr id="6" name="Rechte verbindingslijn met pijl 5">
            <a:extLst>
              <a:ext uri="{FF2B5EF4-FFF2-40B4-BE49-F238E27FC236}">
                <a16:creationId xmlns:a16="http://schemas.microsoft.com/office/drawing/2014/main" id="{0F55C2DC-E4EF-C54E-8A2D-52A444C8366B}"/>
              </a:ext>
            </a:extLst>
          </p:cNvPr>
          <p:cNvCxnSpPr>
            <a:cxnSpLocks/>
            <a:stCxn id="5" idx="1"/>
          </p:cNvCxnSpPr>
          <p:nvPr/>
        </p:nvCxnSpPr>
        <p:spPr>
          <a:xfrm flipH="1" flipV="1">
            <a:off x="2100752" y="1391407"/>
            <a:ext cx="1119907" cy="4913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49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A7792-31F1-B949-99B0-475EB13DF577}"/>
              </a:ext>
            </a:extLst>
          </p:cNvPr>
          <p:cNvSpPr>
            <a:spLocks noGrp="1"/>
          </p:cNvSpPr>
          <p:nvPr>
            <p:ph type="title"/>
          </p:nvPr>
        </p:nvSpPr>
        <p:spPr>
          <a:xfrm>
            <a:off x="838200" y="365126"/>
            <a:ext cx="10515600" cy="535970"/>
          </a:xfrm>
        </p:spPr>
        <p:txBody>
          <a:bodyPr>
            <a:normAutofit fontScale="90000"/>
          </a:bodyPr>
          <a:lstStyle/>
          <a:p>
            <a:r>
              <a:rPr lang="nl-NL"/>
              <a:t>Click on “Take a Snapshot”</a:t>
            </a:r>
          </a:p>
        </p:txBody>
      </p:sp>
      <p:pic>
        <p:nvPicPr>
          <p:cNvPr id="5" name="Afbeelding 5">
            <a:extLst>
              <a:ext uri="{FF2B5EF4-FFF2-40B4-BE49-F238E27FC236}">
                <a16:creationId xmlns:a16="http://schemas.microsoft.com/office/drawing/2014/main" id="{D125083E-42BF-CA46-8535-89D034812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136" y="901095"/>
            <a:ext cx="9880012" cy="5596100"/>
          </a:xfrm>
          <a:prstGeom prst="rect">
            <a:avLst/>
          </a:prstGeom>
        </p:spPr>
      </p:pic>
      <p:cxnSp>
        <p:nvCxnSpPr>
          <p:cNvPr id="3" name="Rechte verbindingslijn met pijl 2">
            <a:extLst>
              <a:ext uri="{FF2B5EF4-FFF2-40B4-BE49-F238E27FC236}">
                <a16:creationId xmlns:a16="http://schemas.microsoft.com/office/drawing/2014/main" id="{B98D41AA-DF9E-4927-B0EC-194B60EB49ED}"/>
              </a:ext>
            </a:extLst>
          </p:cNvPr>
          <p:cNvCxnSpPr/>
          <p:nvPr/>
        </p:nvCxnSpPr>
        <p:spPr>
          <a:xfrm flipV="1">
            <a:off x="580222" y="3188464"/>
            <a:ext cx="1024567" cy="178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747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20F45-E6DC-4146-BDF0-6EB0243C665D}"/>
              </a:ext>
            </a:extLst>
          </p:cNvPr>
          <p:cNvSpPr>
            <a:spLocks noGrp="1"/>
          </p:cNvSpPr>
          <p:nvPr>
            <p:ph type="title"/>
          </p:nvPr>
        </p:nvSpPr>
        <p:spPr>
          <a:xfrm>
            <a:off x="838200" y="365126"/>
            <a:ext cx="10515600" cy="511780"/>
          </a:xfrm>
        </p:spPr>
        <p:txBody>
          <a:bodyPr>
            <a:normAutofit fontScale="90000"/>
          </a:bodyPr>
          <a:lstStyle/>
          <a:p>
            <a:r>
              <a:rPr lang="en-GB"/>
              <a:t>Make a selection and copy the picture</a:t>
            </a:r>
          </a:p>
        </p:txBody>
      </p:sp>
      <p:pic>
        <p:nvPicPr>
          <p:cNvPr id="3" name="Afbeelding 3">
            <a:extLst>
              <a:ext uri="{FF2B5EF4-FFF2-40B4-BE49-F238E27FC236}">
                <a16:creationId xmlns:a16="http://schemas.microsoft.com/office/drawing/2014/main" id="{2AE28084-4BA8-594E-847A-D24F2369A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793" y="1042409"/>
            <a:ext cx="7431666" cy="4209342"/>
          </a:xfrm>
          <a:prstGeom prst="rect">
            <a:avLst/>
          </a:prstGeom>
        </p:spPr>
      </p:pic>
      <p:sp>
        <p:nvSpPr>
          <p:cNvPr id="4" name="Tekstvak 3">
            <a:extLst>
              <a:ext uri="{FF2B5EF4-FFF2-40B4-BE49-F238E27FC236}">
                <a16:creationId xmlns:a16="http://schemas.microsoft.com/office/drawing/2014/main" id="{5B1D5A04-6E9E-4046-94DA-02C8D44480AB}"/>
              </a:ext>
            </a:extLst>
          </p:cNvPr>
          <p:cNvSpPr txBox="1"/>
          <p:nvPr/>
        </p:nvSpPr>
        <p:spPr>
          <a:xfrm>
            <a:off x="838200" y="5337256"/>
            <a:ext cx="10515600" cy="1200329"/>
          </a:xfrm>
          <a:prstGeom prst="rect">
            <a:avLst/>
          </a:prstGeom>
          <a:noFill/>
        </p:spPr>
        <p:txBody>
          <a:bodyPr wrap="square" lIns="91440" tIns="45720" rIns="91440" bIns="45720" rtlCol="0" anchor="t">
            <a:spAutoFit/>
          </a:bodyPr>
          <a:lstStyle/>
          <a:p>
            <a:r>
              <a:rPr lang="en-GB"/>
              <a:t>Using the cursor select the picture you wish to copy. To do so, click on the picture's left top corner, hoover over the picture and while pressing the left mouse button go to the right bottom corner of the picture including the pictures name. Release the left mouse button. A pop-up widow will appear to indicate the picture has been copied. To finish click on “OK". </a:t>
            </a:r>
            <a:endParaRPr lang="en-GB">
              <a:cs typeface="Calibri"/>
            </a:endParaRPr>
          </a:p>
        </p:txBody>
      </p:sp>
    </p:spTree>
    <p:extLst>
      <p:ext uri="{BB962C8B-B14F-4D97-AF65-F5344CB8AC3E}">
        <p14:creationId xmlns:p14="http://schemas.microsoft.com/office/powerpoint/2010/main" val="249445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A0A42-3946-4253-8262-3562D0319C74}"/>
              </a:ext>
            </a:extLst>
          </p:cNvPr>
          <p:cNvSpPr>
            <a:spLocks noGrp="1"/>
          </p:cNvSpPr>
          <p:nvPr>
            <p:ph type="title"/>
          </p:nvPr>
        </p:nvSpPr>
        <p:spPr>
          <a:xfrm>
            <a:off x="838200" y="365125"/>
            <a:ext cx="10515600" cy="692094"/>
          </a:xfrm>
        </p:spPr>
        <p:txBody>
          <a:bodyPr>
            <a:normAutofit fontScale="90000"/>
          </a:bodyPr>
          <a:lstStyle/>
          <a:p>
            <a:r>
              <a:rPr lang="en-GB">
                <a:cs typeface="Calibri Light"/>
              </a:rPr>
              <a:t>To save the copy use the App Paint</a:t>
            </a:r>
            <a:endParaRPr lang="en-GB"/>
          </a:p>
        </p:txBody>
      </p:sp>
      <p:sp>
        <p:nvSpPr>
          <p:cNvPr id="3" name="Tekstvak 2">
            <a:extLst>
              <a:ext uri="{FF2B5EF4-FFF2-40B4-BE49-F238E27FC236}">
                <a16:creationId xmlns:a16="http://schemas.microsoft.com/office/drawing/2014/main" id="{A1927B6B-A777-47AF-BC9D-6C6F141D62A4}"/>
              </a:ext>
            </a:extLst>
          </p:cNvPr>
          <p:cNvSpPr txBox="1"/>
          <p:nvPr/>
        </p:nvSpPr>
        <p:spPr>
          <a:xfrm>
            <a:off x="2768907" y="5945435"/>
            <a:ext cx="94726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Go to the left bottom corner of the screen and click in the field with magnifier glass  and type Paint</a:t>
            </a:r>
          </a:p>
        </p:txBody>
      </p:sp>
      <p:pic>
        <p:nvPicPr>
          <p:cNvPr id="4" name="Afbeelding 4">
            <a:extLst>
              <a:ext uri="{FF2B5EF4-FFF2-40B4-BE49-F238E27FC236}">
                <a16:creationId xmlns:a16="http://schemas.microsoft.com/office/drawing/2014/main" id="{CBD31BB3-CA28-4C47-A12F-4900E4364020}"/>
              </a:ext>
            </a:extLst>
          </p:cNvPr>
          <p:cNvPicPr>
            <a:picLocks noChangeAspect="1"/>
          </p:cNvPicPr>
          <p:nvPr/>
        </p:nvPicPr>
        <p:blipFill>
          <a:blip r:embed="rId2"/>
          <a:stretch>
            <a:fillRect/>
          </a:stretch>
        </p:blipFill>
        <p:spPr>
          <a:xfrm>
            <a:off x="1860015" y="995764"/>
            <a:ext cx="8554597" cy="4535965"/>
          </a:xfrm>
          <a:prstGeom prst="rect">
            <a:avLst/>
          </a:prstGeom>
        </p:spPr>
      </p:pic>
      <p:cxnSp>
        <p:nvCxnSpPr>
          <p:cNvPr id="5" name="Rechte verbindingslijn met pijl 4">
            <a:extLst>
              <a:ext uri="{FF2B5EF4-FFF2-40B4-BE49-F238E27FC236}">
                <a16:creationId xmlns:a16="http://schemas.microsoft.com/office/drawing/2014/main" id="{15187E21-A86E-40C4-9CF3-3D9592D186BF}"/>
              </a:ext>
            </a:extLst>
          </p:cNvPr>
          <p:cNvCxnSpPr/>
          <p:nvPr/>
        </p:nvCxnSpPr>
        <p:spPr>
          <a:xfrm flipH="1" flipV="1">
            <a:off x="2265802" y="5401017"/>
            <a:ext cx="563697" cy="71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74A6744D-72A1-2549-97EA-0E6E2397F63D}"/>
              </a:ext>
            </a:extLst>
          </p:cNvPr>
          <p:cNvSpPr txBox="1"/>
          <p:nvPr/>
        </p:nvSpPr>
        <p:spPr>
          <a:xfrm>
            <a:off x="4779856" y="6308209"/>
            <a:ext cx="3112288" cy="369332"/>
          </a:xfrm>
          <a:prstGeom prst="rect">
            <a:avLst/>
          </a:prstGeom>
          <a:noFill/>
        </p:spPr>
        <p:txBody>
          <a:bodyPr wrap="square" rtlCol="0">
            <a:spAutoFit/>
          </a:bodyPr>
          <a:lstStyle/>
          <a:p>
            <a:pPr algn="l"/>
            <a:r>
              <a:rPr lang="nl-NL"/>
              <a:t>Click on paint to open the App</a:t>
            </a:r>
          </a:p>
        </p:txBody>
      </p:sp>
      <p:cxnSp>
        <p:nvCxnSpPr>
          <p:cNvPr id="7" name="Rechte verbindingslijn met pijl 6">
            <a:extLst>
              <a:ext uri="{FF2B5EF4-FFF2-40B4-BE49-F238E27FC236}">
                <a16:creationId xmlns:a16="http://schemas.microsoft.com/office/drawing/2014/main" id="{1FB0D8DF-5C4E-2348-9FC5-95C18EFA0FA9}"/>
              </a:ext>
            </a:extLst>
          </p:cNvPr>
          <p:cNvCxnSpPr>
            <a:cxnSpLocks/>
            <a:stCxn id="6" idx="1"/>
          </p:cNvCxnSpPr>
          <p:nvPr/>
        </p:nvCxnSpPr>
        <p:spPr>
          <a:xfrm flipH="1" flipV="1">
            <a:off x="2645503" y="2630714"/>
            <a:ext cx="2134353" cy="3862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3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89317-9A85-804D-9F5B-8FDEF942B6DB}"/>
              </a:ext>
            </a:extLst>
          </p:cNvPr>
          <p:cNvSpPr>
            <a:spLocks noGrp="1"/>
          </p:cNvSpPr>
          <p:nvPr>
            <p:ph type="title"/>
          </p:nvPr>
        </p:nvSpPr>
        <p:spPr>
          <a:xfrm>
            <a:off x="1687794" y="152986"/>
            <a:ext cx="10515600" cy="484976"/>
          </a:xfrm>
        </p:spPr>
        <p:txBody>
          <a:bodyPr>
            <a:normAutofit fontScale="90000"/>
          </a:bodyPr>
          <a:lstStyle/>
          <a:p>
            <a:r>
              <a:rPr lang="en-GB"/>
              <a:t>Paste the copy of the picture into paint</a:t>
            </a:r>
          </a:p>
        </p:txBody>
      </p:sp>
      <p:pic>
        <p:nvPicPr>
          <p:cNvPr id="4" name="Afbeelding 4">
            <a:extLst>
              <a:ext uri="{FF2B5EF4-FFF2-40B4-BE49-F238E27FC236}">
                <a16:creationId xmlns:a16="http://schemas.microsoft.com/office/drawing/2014/main" id="{6BCCE744-7581-B44A-97E2-8BCA101DA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273" y="637963"/>
            <a:ext cx="8083930" cy="4290848"/>
          </a:xfrm>
          <a:prstGeom prst="rect">
            <a:avLst/>
          </a:prstGeom>
        </p:spPr>
      </p:pic>
      <p:sp>
        <p:nvSpPr>
          <p:cNvPr id="7" name="Tekstvak 6">
            <a:extLst>
              <a:ext uri="{FF2B5EF4-FFF2-40B4-BE49-F238E27FC236}">
                <a16:creationId xmlns:a16="http://schemas.microsoft.com/office/drawing/2014/main" id="{F45163C5-6512-8447-AAB2-C8C794001072}"/>
              </a:ext>
            </a:extLst>
          </p:cNvPr>
          <p:cNvSpPr txBox="1"/>
          <p:nvPr/>
        </p:nvSpPr>
        <p:spPr>
          <a:xfrm>
            <a:off x="569988" y="5019708"/>
            <a:ext cx="11052023" cy="1477328"/>
          </a:xfrm>
          <a:prstGeom prst="rect">
            <a:avLst/>
          </a:prstGeom>
          <a:noFill/>
        </p:spPr>
        <p:txBody>
          <a:bodyPr wrap="square" lIns="91440" tIns="45720" rIns="91440" bIns="45720" rtlCol="0" anchor="t">
            <a:spAutoFit/>
          </a:bodyPr>
          <a:lstStyle/>
          <a:p>
            <a:r>
              <a:rPr lang="en-GB"/>
              <a:t>If the white area around the picture is bigger then the picture, then make the white size equal to the picture size. Click in the white area, go with the cursor to the right bottom corner of the white area, where you see a very small square dot. Click with the left mouse button in the on that dot. The cursor will change into a </a:t>
            </a:r>
            <a:r>
              <a:rPr lang="en-GB" err="1"/>
              <a:t>dubbel</a:t>
            </a:r>
            <a:r>
              <a:rPr lang="en-GB"/>
              <a:t> arrow under 45 degrees. Then while pressing the left mouse button move towards the left bottom corner of the picture and release the mouse button and the white area size equals the picture’s size.</a:t>
            </a:r>
            <a:endParaRPr lang="en-GB">
              <a:cs typeface="Calibri"/>
            </a:endParaRPr>
          </a:p>
        </p:txBody>
      </p:sp>
      <p:cxnSp>
        <p:nvCxnSpPr>
          <p:cNvPr id="8" name="Rechte verbindingslijn met pijl 7">
            <a:extLst>
              <a:ext uri="{FF2B5EF4-FFF2-40B4-BE49-F238E27FC236}">
                <a16:creationId xmlns:a16="http://schemas.microsoft.com/office/drawing/2014/main" id="{41D1F7F1-2DCE-5F4A-89CC-756B9DF19A99}"/>
              </a:ext>
            </a:extLst>
          </p:cNvPr>
          <p:cNvCxnSpPr>
            <a:cxnSpLocks/>
          </p:cNvCxnSpPr>
          <p:nvPr/>
        </p:nvCxnSpPr>
        <p:spPr>
          <a:xfrm flipH="1" flipV="1">
            <a:off x="1965476" y="1122938"/>
            <a:ext cx="3784886" cy="1144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A2EF562E-F08F-044E-8928-605D0B9DB78C}"/>
              </a:ext>
            </a:extLst>
          </p:cNvPr>
          <p:cNvSpPr txBox="1"/>
          <p:nvPr/>
        </p:nvSpPr>
        <p:spPr>
          <a:xfrm>
            <a:off x="5637707" y="2076271"/>
            <a:ext cx="4248151" cy="923330"/>
          </a:xfrm>
          <a:prstGeom prst="rect">
            <a:avLst/>
          </a:prstGeom>
          <a:noFill/>
        </p:spPr>
        <p:txBody>
          <a:bodyPr wrap="square" rtlCol="0">
            <a:spAutoFit/>
          </a:bodyPr>
          <a:lstStyle/>
          <a:p>
            <a:r>
              <a:rPr lang="en-GB"/>
              <a:t>Go to the menu “Paste” and select “Paste”. The picture will appear as shown</a:t>
            </a:r>
            <a:r>
              <a:rPr lang="nl-NL"/>
              <a:t>.  </a:t>
            </a:r>
          </a:p>
          <a:p>
            <a:pPr algn="l"/>
            <a:endParaRPr lang="nl-NL"/>
          </a:p>
        </p:txBody>
      </p:sp>
    </p:spTree>
    <p:extLst>
      <p:ext uri="{BB962C8B-B14F-4D97-AF65-F5344CB8AC3E}">
        <p14:creationId xmlns:p14="http://schemas.microsoft.com/office/powerpoint/2010/main" val="385608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85FB6-8B97-2941-A8DD-B6F519A65660}"/>
              </a:ext>
            </a:extLst>
          </p:cNvPr>
          <p:cNvSpPr>
            <a:spLocks noGrp="1"/>
          </p:cNvSpPr>
          <p:nvPr>
            <p:ph type="title"/>
          </p:nvPr>
        </p:nvSpPr>
        <p:spPr/>
        <p:txBody>
          <a:bodyPr/>
          <a:lstStyle/>
          <a:p>
            <a:r>
              <a:rPr lang="en-GB">
                <a:cs typeface="Calibri Light"/>
              </a:rPr>
              <a:t>Click on "</a:t>
            </a:r>
            <a:r>
              <a:rPr lang="en-GB" err="1">
                <a:cs typeface="Calibri Light"/>
              </a:rPr>
              <a:t>File"menu</a:t>
            </a:r>
            <a:r>
              <a:rPr lang="en-GB">
                <a:cs typeface="Calibri Light"/>
              </a:rPr>
              <a:t> and select "Save as"</a:t>
            </a:r>
            <a:endParaRPr lang="en-GB"/>
          </a:p>
        </p:txBody>
      </p:sp>
      <p:pic>
        <p:nvPicPr>
          <p:cNvPr id="3" name="Afbeelding 3">
            <a:extLst>
              <a:ext uri="{FF2B5EF4-FFF2-40B4-BE49-F238E27FC236}">
                <a16:creationId xmlns:a16="http://schemas.microsoft.com/office/drawing/2014/main" id="{EF1D9ABF-34F2-4957-B30D-0F963AC2B03C}"/>
              </a:ext>
            </a:extLst>
          </p:cNvPr>
          <p:cNvPicPr>
            <a:picLocks noChangeAspect="1"/>
          </p:cNvPicPr>
          <p:nvPr/>
        </p:nvPicPr>
        <p:blipFill>
          <a:blip r:embed="rId2"/>
          <a:stretch>
            <a:fillRect/>
          </a:stretch>
        </p:blipFill>
        <p:spPr>
          <a:xfrm>
            <a:off x="1944130" y="1689530"/>
            <a:ext cx="7696199" cy="4343914"/>
          </a:xfrm>
          <a:prstGeom prst="rect">
            <a:avLst/>
          </a:prstGeom>
        </p:spPr>
      </p:pic>
      <p:cxnSp>
        <p:nvCxnSpPr>
          <p:cNvPr id="4" name="Rechte verbindingslijn met pijl 3">
            <a:extLst>
              <a:ext uri="{FF2B5EF4-FFF2-40B4-BE49-F238E27FC236}">
                <a16:creationId xmlns:a16="http://schemas.microsoft.com/office/drawing/2014/main" id="{A7D2F4C9-D3DB-4201-A269-160A9C34884E}"/>
              </a:ext>
            </a:extLst>
          </p:cNvPr>
          <p:cNvCxnSpPr/>
          <p:nvPr/>
        </p:nvCxnSpPr>
        <p:spPr>
          <a:xfrm flipV="1">
            <a:off x="1066801" y="2763793"/>
            <a:ext cx="842317" cy="1278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4109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844</Words>
  <Application>Microsoft Office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Kantoorthema</vt:lpstr>
      <vt:lpstr>How to copy a picture from a PDF publication and store it in the folder Pictures of the World Database of Happiness</vt:lpstr>
      <vt:lpstr> In this presentation it is assumed you are familiar with the World Datebase of Happiness  if not  Please contact Jos Richters Email: j.Richters@hccnet.nl </vt:lpstr>
      <vt:lpstr>The PDF will open with the Notification Form of the publication</vt:lpstr>
      <vt:lpstr>Go to the picture you wish to copy</vt:lpstr>
      <vt:lpstr>Click on “Take a Snapshot”</vt:lpstr>
      <vt:lpstr>Make a selection and copy the picture</vt:lpstr>
      <vt:lpstr>To save the copy use the App Paint</vt:lpstr>
      <vt:lpstr>Paste the copy of the picture into paint</vt:lpstr>
      <vt:lpstr>Click on "File"menu and select "Save as"</vt:lpstr>
      <vt:lpstr>Go to the folder "Libraries“ and to the Folder "Shared"</vt:lpstr>
      <vt:lpstr>Go to the folder “Pictures” of the WDBHAP and follow the path as shown</vt:lpstr>
      <vt:lpstr>Give the Picture a name and save it</vt:lpstr>
      <vt:lpstr>The picture is now saved in the Folder "Pictures" of the World Database of Happiness (WDBHAP)</vt:lpstr>
      <vt:lpstr>First copy the name of the Picture </vt:lpstr>
      <vt:lpstr>Now go to the Main form of the  World Database of Happiness</vt:lpstr>
      <vt:lpstr>Now select the relevant study</vt:lpstr>
      <vt:lpstr>Looking at the details form of the study select the Findings</vt:lpstr>
      <vt:lpstr>Add the picture to the Corrolational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copy a picture from a PDF publication and store it in the folder Pictures of the World Database of Happiness</dc:title>
  <dc:creator>Jos Richters</dc:creator>
  <cp:lastModifiedBy>Ruut Veenhoven</cp:lastModifiedBy>
  <cp:revision>7</cp:revision>
  <dcterms:created xsi:type="dcterms:W3CDTF">2022-03-01T17:04:37Z</dcterms:created>
  <dcterms:modified xsi:type="dcterms:W3CDTF">2023-10-11T12:42:57Z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72ba27-cab8-4042-a351-a31f6e4eacdc_Enabled">
    <vt:lpwstr>true</vt:lpwstr>
  </property>
  <property fmtid="{D5CDD505-2E9C-101B-9397-08002B2CF9AE}" pid="3" name="MSIP_Label_8772ba27-cab8-4042-a351-a31f6e4eacdc_SetDate">
    <vt:lpwstr>2023-10-11T12:27:36Z</vt:lpwstr>
  </property>
  <property fmtid="{D5CDD505-2E9C-101B-9397-08002B2CF9AE}" pid="4" name="MSIP_Label_8772ba27-cab8-4042-a351-a31f6e4eacdc_Method">
    <vt:lpwstr>Standard</vt:lpwstr>
  </property>
  <property fmtid="{D5CDD505-2E9C-101B-9397-08002B2CF9AE}" pid="5" name="MSIP_Label_8772ba27-cab8-4042-a351-a31f6e4eacdc_Name">
    <vt:lpwstr>Internal</vt:lpwstr>
  </property>
  <property fmtid="{D5CDD505-2E9C-101B-9397-08002B2CF9AE}" pid="6" name="MSIP_Label_8772ba27-cab8-4042-a351-a31f6e4eacdc_SiteId">
    <vt:lpwstr>715902d6-f63e-4b8d-929b-4bb170bad492</vt:lpwstr>
  </property>
  <property fmtid="{D5CDD505-2E9C-101B-9397-08002B2CF9AE}" pid="7" name="MSIP_Label_8772ba27-cab8-4042-a351-a31f6e4eacdc_ActionId">
    <vt:lpwstr>238030e7-ab62-4f25-aa1f-058ed6d1cd67</vt:lpwstr>
  </property>
  <property fmtid="{D5CDD505-2E9C-101B-9397-08002B2CF9AE}" pid="8" name="MSIP_Label_8772ba27-cab8-4042-a351-a31f6e4eacdc_ContentBits">
    <vt:lpwstr>0</vt:lpwstr>
  </property>
</Properties>
</file>